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charts/chart1.xml" ContentType="application/vnd.openxmlformats-officedocument.drawingml.chart+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notesMasterIdLst>
    <p:notesMasterId r:id="rId6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598e7278-ddf4-2854-2e7c-5f8f6b168a1c}">
          <p14:sldIdLst>
            <p14:sldId id="256"/>
            <p14:sldId id="257"/>
            <p14:sldId id="258"/>
            <p14:sldId id="259"/>
          </p14:sldIdLst>
        </p14:section>
        <p14:section name="A book like no other" id="{baf5df1e-8bc4-38e8-e505-1ee61122eb30}">
          <p14:sldIdLst>
            <p14:sldId id="260"/>
            <p14:sldId id="261"/>
            <p14:sldId id="262"/>
            <p14:sldId id="263"/>
            <p14:sldId id="264"/>
          </p14:sldIdLst>
        </p14:section>
        <p14:section name="The resurrection" id="{1d02a974-fcf5-ce71-3309-e5fa6b5eabda}">
          <p14:sldIdLst>
            <p14:sldId id="265"/>
            <p14:sldId id="266"/>
            <p14:sldId id="267"/>
            <p14:sldId id="268"/>
            <p14:sldId id="269"/>
            <p14:sldId id="270"/>
            <p14:sldId id="271"/>
            <p14:sldId id="272"/>
            <p14:sldId id="273"/>
            <p14:sldId id="274"/>
            <p14:sldId id="275"/>
            <p14:sldId id="276"/>
            <p14:sldId id="277"/>
          </p14:sldIdLst>
        </p14:section>
        <p14:section name="Prophecy and archaeology" id="{a2996801-1471-6145-3706-6d3c542d978e}">
          <p14:sldIdLst>
            <p14:sldId id="278"/>
            <p14:sldId id="279"/>
            <p14:sldId id="280"/>
            <p14:sldId id="281"/>
            <p14:sldId id="282"/>
            <p14:sldId id="283"/>
          </p14:sldIdLst>
        </p14:section>
        <p14:section name="Textual skepticism" id="{810e1ec9-5d75-3c0d-b5b3-59e16a40657f}">
          <p14:sldIdLst>
            <p14:sldId id="284"/>
            <p14:sldId id="285"/>
          </p14:sldIdLst>
        </p14:section>
        <p14:section name="Claim 1: Made in AD 325" id="{80560205-6a83-7465-674b-d46a2b354204}">
          <p14:sldIdLst>
            <p14:sldId id="286"/>
          </p14:sldIdLst>
        </p14:section>
        <p14:section name="Claim 2: Books left out" id="{ee356ff7-bc80-f5f4-9c4e-3a643e8e8224}">
          <p14:sldIdLst>
            <p14:sldId id="287"/>
          </p14:sldIdLst>
        </p14:section>
        <p14:section name="Claim 3: The text is lost" id="{2c000017-b6be-39a5-830f-444f7bcdeb09}">
          <p14:sldIdLst>
            <p14:sldId id="288"/>
            <p14:sldId id="289"/>
            <p14:sldId id="290"/>
            <p14:sldId id="291"/>
            <p14:sldId id="292"/>
            <p14:sldId id="293"/>
            <p14:sldId id="294"/>
            <p14:sldId id="295"/>
            <p14:sldId id="296"/>
            <p14:sldId id="297"/>
            <p14:sldId id="298"/>
            <p14:sldId id="299"/>
            <p14:sldId id="300"/>
            <p14:sldId id="301"/>
            <p14:sldId id="302"/>
            <p14:sldId id="303"/>
          </p14:sldIdLst>
        </p14:section>
        <p14:section name="Claim 4: Myths written later" id="{ad967f1e-a70e-684e-532b-eecdb5333722}">
          <p14:sldIdLst>
            <p14:sldId id="304"/>
            <p14:sldId id="305"/>
            <p14:sldId id="306"/>
            <p14:sldId id="307"/>
            <p14:sldId id="308"/>
            <p14:sldId id="309"/>
            <p14:sldId id="310"/>
          </p14:sldIdLst>
        </p14:section>
        <p14:section name="Rooted in history" id="{8a083f64-e14f-a876-9c5e-e7251ef4a5dd}">
          <p14:sldIdLst>
            <p14:sldId id="311"/>
            <p14:sldId id="312"/>
            <p14:sldId id="313"/>
            <p14:sldId id="314"/>
            <p14:sldId id="315"/>
            <p14:sldId id="316"/>
          </p14:sldIdLst>
        </p14:section>
        <p14:section name="Manuscripts and translations" id="{86b0eb1a-b1be-2b75-086c-70029e9a9235}">
          <p14:sldIdLst>
            <p14:sldId id="317"/>
            <p14:sldId id="318"/>
            <p14:sldId id="319"/>
            <p14:sldId id="320"/>
            <p14:sldId id="321"/>
          </p14:sldIdLst>
        </p14:section>
        <p14:section name="Conclusion" id="{8abb55f0-db66-38c8-c42e-eac83d9fcd92}">
          <p14:sldIdLst>
            <p14:sldId id="32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notesMaster" Target="notesMasters/notesMaster1.xml"/><Relationship Id="rId70" Type="http://schemas.openxmlformats.org/officeDocument/2006/relationships/presProps" Target="presProps.xml"/><Relationship Id="rId71" Type="http://schemas.openxmlformats.org/officeDocument/2006/relationships/viewProps" Target="viewProps.xml"/><Relationship Id="rId72" Type="http://schemas.openxmlformats.org/officeDocument/2006/relationships/theme" Target="theme/theme1.xml"/><Relationship Id="rId73"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Variants</c:v>
                </c:pt>
              </c:strCache>
            </c:strRef>
          </c:tx>
          <c:spPr>
            <a:solidFill>
              <a:srgbClr val="8DC063"/>
            </a:solidFill>
            <a:effectLst/>
          </c:spPr>
          <c:invertIfNegative val="0"/>
          <c:dLbls>
            <c:numFmt formatCode="#,##0" sourceLinked="0"/>
            <c:txPr>
              <a:bodyPr/>
              <a:lstStyle/>
              <a:p>
                <a:pPr>
                  <a:defRPr b="0" i="0" strike="noStrike" sz="1200" u="none">
                    <a:solidFill>
                      <a:schemeClr val="bg1"/>
                    </a:solidFill>
                    <a:latin typeface="+mn-lt"/>
                  </a:defRPr>
                </a:pPr>
              </a:p>
            </c:txPr>
            <c:showLegendKey val="0"/>
            <c:showVal val="1"/>
            <c:showCatName val="0"/>
            <c:showSerName val="0"/>
            <c:showPercent val="0"/>
            <c:showBubbleSize val="0"/>
            <c:showLeaderLines val="0"/>
          </c:dLbls>
          <c:dPt>
            <c:idx val="0"/>
            <c:invertIfNegative val="0"/>
            <c:bubble3D val="0"/>
            <c:spPr>
              <a:solidFill>
                <a:srgbClr val="8DC063"/>
              </a:solidFill>
              <a:effectLst/>
            </c:spPr>
          </c:dPt>
          <c:dPt>
            <c:idx val="1"/>
            <c:invertIfNegative val="0"/>
            <c:bubble3D val="0"/>
            <c:spPr>
              <a:solidFill>
                <a:srgbClr val="8DC063"/>
              </a:solidFill>
              <a:effectLst/>
            </c:spPr>
          </c:dPt>
          <c:dPt>
            <c:idx val="2"/>
            <c:invertIfNegative val="0"/>
            <c:bubble3D val="0"/>
            <c:spPr>
              <a:solidFill>
                <a:srgbClr val="D9534F"/>
              </a:solidFill>
              <a:effectLst/>
            </c:spPr>
          </c:dPt>
          <c:dPt>
            <c:idx val="3"/>
            <c:invertIfNegative val="0"/>
            <c:bubble3D val="0"/>
            <c:spPr>
              <a:solidFill>
                <a:srgbClr val="D9534F"/>
              </a:solidFill>
              <a:effectLst/>
            </c:spPr>
          </c:dPt>
          <c:cat>
            <c:multiLvlStrRef>
              <c:f>Sheet1!$A$2:$A$5</c:f>
              <c:multiLvlStrCache>
                <c:ptCount val="4"/>
                <c:lvl>
                  <c:pt idx="0">
                    <c:v>A: certain</c:v>
                  </c:pt>
                  <c:pt idx="1">
                    <c:v>B: almost certain</c:v>
                  </c:pt>
                  <c:pt idx="2">
                    <c:v>C: difficulty deciding</c:v>
                  </c:pt>
                  <c:pt idx="3">
                    <c:v>D: great difficulty</c:v>
                  </c:pt>
                </c:lvl>
              </c:multiLvlStrCache>
            </c:multiLvlStrRef>
          </c:cat>
          <c:val>
            <c:numRef>
              <c:f>Sheet1!$B$2:$B$5</c:f>
              <c:numCache>
                <c:formatCode>General</c:formatCode>
                <c:ptCount val="4"/>
                <c:pt idx="0">
                  <c:v>502</c:v>
                </c:pt>
                <c:pt idx="1">
                  <c:v>533</c:v>
                </c:pt>
                <c:pt idx="2">
                  <c:v>366</c:v>
                </c:pt>
                <c:pt idx="3">
                  <c:v>7</c:v>
                </c:pt>
              </c:numCache>
            </c:numRef>
          </c:val>
        </c:ser>
        <c:dLbls>
          <c:numFmt formatCode="#,##0" sourceLinked="0"/>
          <c:txPr>
            <a:bodyPr/>
            <a:lstStyle/>
            <a:p>
              <a:pPr>
                <a:defRPr b="0" i="0" strike="noStrike" sz="1200" u="none">
                  <a:solidFill>
                    <a:schemeClr val="bg1"/>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chemeClr val="bg1"/>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treat the Bible like any other historical book, rather than a fairy tale, it becomes abundantly clear: it is neither.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Timothy 3:16 to 17 (not 1 Timothy). Matthew 24:35. John 14:26. Isaiah 40:8. Paul's letters as Scripture: 2 Peter 3:15 to 16 (ESV): 'just as our beloved brother Paul also wrote to you according to the wisdom given him, as he does in all his letters when he speaks in them of these matters. There are some things in them that are hard to understand, which the ignorant and unstable twist to their own destruction, as they do the other Scriptures.' Peter places Paul's letters alongside 'the other Scriptures', showing they were already treated as Scripture within the apostolic generation. For Q&amp;A: many critical scholars doubt Peter wrote 2 Peter and date it later; on traditional authorship it was written in the mid-60s AD. Scripture quotations are from the ESV Bible (The Holy Bible, English Standard Version), copyright 2001 by Crossway. Used by permission. All rights reserved. This slide states what the Bible claims about itself; the following sections test those claims against the manuscript and historical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light moment: even the apostle Peter admitted Paul could be hard to understand. 2 Peter 3:15 to 16 (ESV): 'just as our beloved brother Paul also wrote to you according to the wisdom given him, as he does in all his letters when he speaks in them of these matters. There are some things in them that are hard to understand, which the ignorant and unstable twist to their own destruction, as they do the other Scriptures.' Example 1, 1 Corinthians 11:10 (ESV): 'That is why a wife ought to have a symbol of authority on her head, because of the angels.' Paul never explains the angels. Common suggestions: angels are present in worship and observe its order (compare 1 Cor 4:9; Hebrews 1:14); a reference to the fallen 'sons of God' of Genesis 6; or angels as guardians of creation order. None is certain. Example 2, 1 Corinthians 15:29 (ESV): 'Otherwise, what do people mean by being baptized on behalf of the dead? If the dead are not raised at all, why are people baptized on their behalf?' This is the only mention of the practice anywhere in the Bible. B. M. Foschini's study in the Catholic Biblical Quarterly (1950 to 1951) catalogued about 40 interpretations; some later commentaries say as many as 200. Paul's point is clear even if the practice is not: the Corinthians' own behavior assumed the dead will rise. He does not endorse the practice, and he says 'they', not 'we'. For Q&amp;A: the Latter-day Saints base proxy baptism on this verse; historic Christianity has not practiced it. The takeaway: difficult passages are honest marks of real letters to real churches, not signs of an unreliable text, and Peter, who found them hard, still counted them as Scripture.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Romans 1:16 (ESV): 'For I am not ashamed of the gospel, for it is the power of God for salvation to everyone who believes, to the Jew first and also to the Greek.' 1 Peter 3:15 (ESV): 'but in your hearts honor Christ the Lord as holy, always being prepared to make a defense to anyone who asks you for a reason for the hope that is in you; yet do it with gentleness and respect,' (the sentence continues into verse 16: 'having a good conscience, so that, when you are slandered, those who revile your good behavior in Christ may be put to shame'). The word translated 'defense' is the Greek apologia, a reasoned legal defense, from which we get 'apologetics'. Paul uses the same word of his own defense in Acts 22:1 and Philippians 1:7, 16. Romans 10:9 (ESV): 'because, if you confess with your mouth that Jesus is Lord and believe in your heart that God raised him from the dead, you will be saved.' Verse 10: 'For with the heart one believes and is justified, and with the mouth one confesses and is saved.' Note that the belief Paul names is that God raised Jesus from the dead, which is exactly the claim the resurrection section of this talk examines. Framing for the talk: we are not embarrassed to examine the evidence, and we present it with gentleness and respect.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five all-time best sellers: A Tale of Two Cities 200M, Harry Potter 120M, And Then There Were None 100M, The Hobbit 100M, Alice's Adventures in Wonderland 100M. Together, 620 million copies sold. The Bible: an estimated 6 billion copies printed (printed rather than sold, since many were given away). The top five combined are only about 10% of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Sales comparison: Circana BookScan, which tracks US retail print book sales, recorded a record 17 million Bibles sold in 2024, up 22% on 2023 and up from about 5 million in 2015 (Publishers Weekly, Jim Milliot, 14 March 2025). The best-selling new book of 2024 on the same tracker was Kristin Hannah's The Women, at about 1.5 million print copies. Both bars use the same tracker, market and year. Languages: SIL International's ProgressBible report (1 October 2026) counts 812 languages with the full Bible, 1,863 more with the New Testament and 1,515 more with portions: at least one book of the Bible in 4,190 of the world's 7,394 living languages. Wycliffe Global Alliance (2025) reports that more than 99% of the world's population now has access to at least some Scripture in a language they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Andy Stanley (son of Charles Stanley), senior pastor of North Point Community Church, Atlanta, preached this in part 3 of his 2018 sermon series 'Aftermath'. Quotes as reported by Michael Gryboski, 'Christians Must Unhitch Old Testament From Their Faith, Says Andy Stanley', The Christian Post, 9 May 2018: 'Peter, James, Paul elected to unhitch the Christian faith from their Jewish scriptures, and my friends, we must as well.' Also: '[first-century] church leaders unhitched the church from the worldview, value system, and regulations of the Jewish scriptures', and 'The Bible did not create Christianity. The resurrection of Jesus created and launched Christianity.' The 'they didn't have one' quote is as reported by Emily Hall, '3 Things Andy Stanley Got Wrong about the Old Testament', Crosswalk.com, 11 May 2018: 'When the Church launched, the foundation of the faith of the early Christians was not a book (they didn't have one), it wasn't the Bible (there wasn't one), and it wasn't the Old Testament because that didn't tell the story of Jesus.' No official transcript was found; if possible, check the wording against the North Point sermon video before presenting. Fairness: in the same sermon Stanley said the Jewish scriptures are 'divinely inspired' and 'an important backstory', and his point was about Gentile believers and the law of Moses (Acts 15). In a May 2018 Relevant Magazine interview he said some people 'did not understand the point I was making'. Critics such as Kevin DeYoung and Wesley Hill said the sermon echoed Marcion, the second-century teacher who rejected the Old Testament. Where he is right: the early church had no bound Bible and no finished New Testament. Response: they did have Scripture, the Old Testament, and used it constantly. Jesus taught from it about himself (Luke 24:27). The earliest creed says Christ died and was raised 'in accordance with the Scriptures' (1 Cor 15:3 to 4). At the Jerusalem council Stanley cites, James settles the question by quoting the prophets: 'with this the words of the prophets agree, just as it is written' (Acts 15:15 to 18, quoting Amos 9:11 to 12). The Bereans tested Paul against the Scriptures (Acts 17:11). Paul tells Timothy his childhood 'sacred writings' (the Old Testament) 'are able to make you wise for salvation through faith in Christ Jesus' (2 Tim 3:15), right before 'All Scripture is breathed out by God' (3:16, slide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Visualization by Chris Harrison (then a PhD student at Carnegie Mellon University) with Pastor Christoph Römhild, 2007: https://www.chrisharrison.net/index.php/Visualizations/BibleViz. The bar chart along the bottom shows every chapter of the Bible, Genesis 1 at far left, each bar's length the chapter's verse count. Each of the 63,779 arcs is one cross-reference between two chapters, coloured by the distance between them, so the rainbow shows how the whole Bible refers to itself. The cross-reference data was compiled by Römhild from the King James Bible, which has 31,102 verses. The image is copyrighted; Harrison offers it free for personal use and the higher-resolution file for non-commercial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'minimal facts' approach of Gary Habermas and Michael Licona uses only facts that are well evidenced and granted by the vast majority of scholars, including skeptics. Habermas catalogued more than 1,400 scholarly publications on the resurrection from 1975 to 2005, later more than 3,400 (Habermas, 'Resurrection Research from 1975 to the Present: What Are Critical Scholars Saying?', Journal for the Study of the Historical Jesus 3.2, 2005, 135 to 53). 1. Crucifixion: attested by all four Gospels plus Josephus, Tacitus, Lucian and the Talmud; John Dominic Crossan: 'That he was crucified is as sure as anything historical can ever be' (Jesus: A Revolutionary Biography, 1994, 145). 2. The disciples' experiences: Lüdemann calls them 'historically certain' (What Really Happened to Jesus, 1995, 80). 3. Paul: 1 Corinthians 15:8; Galatians 1:13 to 16; Philippians 3:6. 4. James: Habermas and Licona, 67 to 69. 5. The empty tomb: about 75% of scholars writing on the subject accept it (Habermas 2005, 140 to 41), hence its '4 + 1' status. Only the empty-tomb figure is an exact percentage; for the others Habermas says 'virtually all' or 'nearly unanimous', so do not quote percentages for them. Updated treatment: Habermas, On the Resurrection, vol. 1: Evidences (B&amp;H Academic,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Gerd Lüdemann, with Alf Özen, What Really Happened to Jesus: A Historical Approach to the Resurrection, trans. John Bowden (Westminster John Knox, 1995), 80: 'It may be taken as historically certain that Peter and the disciples had experiences after Jesus' death in which Jesus appeared to them as the risen Christ.' Paula Fredriksen, Jesus of Nazareth, King of the Jews (Knopf, 1999), 264: the disciples' conviction is 'historical bedrock, facts known past doubting'; see also her interview with Peter Jennings, The Search for Jesus (ABC, 26 June 2000). Fredriksen's page number is as commonly cited. Both quotations appear in Habermas and Licona, The Case for the Resurrection of Jesus (Kregel, 2004), chapter 3. Even non-Christian scholars grant the disciples sincerely believed they saw Jesus alive; they disagree about the cause, explaining it as visions or hallucinations (Habermas and Licona, 49 to 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Habermas and Licona's memory aid for minimal fact 2: the disciples' claims 'hit with a POW!' (The Case for the Resurrection of Jesus, 51 to 62). P, Paul: he personally knew Peter, James and John and says their message matched his (Galatians 1:18 to 19; 2:1 to 10; 1 Corinthians 15:11); as a former persecutor he is a hostile witness converted by his own experience. O, oral tradition: early creeds such as 1 Corinthians 15:3 to 7, dated by most scholars to within about 2 to 5 years of the crucifixion, and the sermon summaries in Acts (Acts 2:22 to 36; 13:26 to 39). W, written tradition: all four Gospels, and the apostolic fathers Clement of Rome (1 Clement 42) and Polycarp (Letter to the Philippians 9), who knew the apostles.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Corinthians 15:3 to 7 (ESV): 'For I delivered to you as of first importance what I also received: that Christ died for our sins in accordance with the Scriptures, that he was buried, that he was raised on the third day in accordance with the Scriptures, and that he appeared to Cephas, then to the twelve. Then he appeared to more than five hundred brothers at one time, most of whom are still alive, though some have fallen asleep. Then he appeared to James, then to all the apostles.' Why it is a creed: 'delivered ... received' (paredoka, parelabon) are technical terms for passing on fixed tradition; the structure is stylized and parallel; the wording is not typical of Paul ('the twelve', 'according to the Scriptures', the Aramaic 'Cephas'); Paul says he received it, most likely on his visit with Peter and James in Jerusalem around AD 35 to 38 (Galatians 1:18 to 19) (Habermas and Licona, 52 to 53, 260). Dating: most scholars, including skeptics, date its origin to within 2 to 5 years of the crucifixion: Gerd Lüdemann, The Resurrection of Jesus (Fortress, 1994), 38 (within two years); James D. G. Dunn, Jesus Remembered (Eerdmans, 2003), 855 ('within months').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James was a skeptic during Jesus' ministry: 'For not even his brothers believed in him' (John 7:5); his family went to seize Jesus, saying 'He is out of his mind' (Mark 3:21); a prophet is without honor 'in his own household' (Mark 6:3 to 4). These come from independent sources (Mark and John) and would be embarrassing to invent (Habermas and Licona, 67 to 69). The early creed records 'then he appeared to James' (1 Corinthians 15:7), and immediately afterward Jesus' brothers are praying with the disciples (Acts 1:14). James became leader of the Jerusalem church; Paul calls him an apostle and a 'pillar' (Galatians 1:19; 2:9), and he presides at the Jerusalem Council (Acts 15). Josephus, a non-Christian Jewish historian, records that James, 'the brother of Jesus who was called Christ', was stoned around AD 62 on the order of the high priest Ananus (Antiquities 20.9.1, 20.200; cf. Hegesippus in Eusebius, Church History 2.23). Caution: the New Testament never narrates the appearance to James or says 'this converted him'; that is an inference, though a strong one (unbeliever during the ministry, appearance listed, believer and leader right after). Even Lüdemann grants James received an appearance.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women as eyewitnesses to the burial: Mark 15:47; Luke 23:55 to 56; cf. Matthew 27:61; John 19:39 to 40 (Joseph of Arimathea and Nicodemus performing the burial). They returned on Sunday with spices: Mark 16:1; Luke 24:1. The 'wrong tomb' theory was proposed by Kirsopp Lake, The Historical Evidence for the Resurrection of Jesus Christ (London: Williams and Norgate, 1907), 250 to 53; response in William Lane Craig, Reasonable Faith, 3rd ed. (Crossway, 2008), 371 to 72. It is nearly abandoned by scholars today, because the authorities could have produced the body from the correct tomb and never did. Criterion of embarrassment: women's testimony carried little legal weight in first-century Judaism (Josephus, Antiquities 4.8.15), so a legend would have named men as the discoverers (Habermas and Licona, 72 to 73).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Hostile attestation: opponents confirm the core fact (an empty tomb) while disputing its cause, which historians treat as strong evidence (Habermas and Licona, 70 to 71). Matthew 28:11 to 15: the chief priests paid the guards to say 'His disciples came by night and stole him away while we were asleep', 'and this story has been spread among the Jews to this day.' Justin Martyr, Dialogue with Trypho 108 (c. AD 155 to 160): Jewish leaders sent chosen men throughout the world claiming the disciples stole the body. Tertullian, De Spectaculis 30 (c. AD 197): mocks claims that the body was stolen by the disciples or removed by a gardener. Cautions: no surviving pagan Roman source states the theft charge independently; Justin and Tertullian are Christians reporting their opponents' claims. The only Jewish-authored text making the claim is Toledot Yeshu (a gardener removes the body), known from medieval manuscripts of an older tradition; Tertullian's gardener detail suggests early roots. Do not cite the 'Nazareth Inscription'; its connection to Jesus is disputed.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Michael Grant (1914 to 2004) was a classicist and historian of Rome, not a Christian apologist. In Jesus: An Historian's Review of the Gospels (New York: Scribner, 1977), p. 176, he writes that even if the historian regards the young man at the tomb as extra-historical, he cannot justifiably deny the empty tomb, because applying the same criteria used for any other ancient literary source makes the evidence firm and plausible enough to necessitate the conclusion that the tomb was indeed found empty. J. W. C. Wand (1885 to 1977) was an Oxford church historian and later Bishop of London; the quote is from Christianity: A Historical Religion? (1972), pp. 93 to 94 (British spelling 'recognise' in the original). Both quotations were checked against scans of the original books on the Internet Archive; both are cited in Habermas, On the Resurrection, vol. 1, p. 633.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Dates follow mainstream critical scholarship (Habermas and Licona, The Case for the Resurrection of Jesus, 52 to 53); conservative dating of the Gospels is earlier, which tightens the timeline. Crucifixion c. AD 30 or 33 under Pontius Pilate. The creed in 1 Corinthians 15:3 to 7 forms c. AD 30 to 35. 1 Thessalonians c. AD 50 to 51, the earliest New Testament book: 'Jesus died and rose again' (4:14; cf. 1:10). 1 Corinthians c. AD 53 to 55, the creed written down. Romans c. AD 57: 'God raised him from the dead' (10:9). Mark c. AD 65 to 70, Peter's preaching through John Mark according to Papias: 'He has risen' (16:6). John c. AD 90 to 95, based on eyewitness testimony (21:24); the risen Jesus is touched and eats breakfast (chapters 20 to 21). 1 Clement c. AD 95 to 96, by Clement of Rome who knew Peter and Paul: the apostles preached 'with full assurance through the resurrection' (42.3; cf. 24). Ignatius of Antioch c. AD 107 to 110, on his way to martyrdom: 'he truly rose ... handle me and see ... he ate and drank with them' (Smyrnaeans 3.1 to 3; Ante-Nicene Fathers, vol. 1). The earliest surviving biographies of Alexander the Great (Arrian, Plutarch) were written more than 300 years after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Ignatius of Antioch, Letter to the Smyrnaeans 3.1 to 3, in The Apostolic Fathers, trans. Alexander Roberts and James Donaldson, Ante-Nicene Fathers, vol. 1 (Edinburgh: T and T Clark, 1885; repr. Hendrickson, 1994). Written c. AD 107 to 110 while Ignatius was being taken to Rome for execution; traditionally a disciple of the apostle John. Why it matters: about 75 years after the crucifixion, the bodily resurrection is already the established teaching he defends against the Docetists (who said Jesus only seemed to have a body), and he wrote it on his way to die for this belief. For an even earlier statement, see 1 Clement 42.3 (c. AD 95 to 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Tryggve N. D. Mettinger, The Riddle of Resurrection: 'Dying and Rising Gods' in the Ancient Near East (Stockholm: Almqvist and Wiksell, 2001), concludes that no proposed parallel is analogous to the resurrection of Jesus; Mettinger is not an apologist. See also Habermas and Licona, 90 to 92. Sources for the table: Pyramid Texts (Osiris); Diodorus Siculus, Library of History 3.62 (Dionysus); Lucian, De Dea Syria 6 (Adonis); 1 Corinthians 15:3 to 7; Luke 24:39 to 43; Acts 1:3, 9 (ESV). Bottom line: if anyone borrowed, it wasn't the Christians.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Paul existed and wrote 1 Corinthians: undisputed; it is one of the seven letters even skeptical scholars accept as authentic (e.g., Bart D. Ehrman, The New Testament: A Historical Introduction, 7th ed., Oxford, 2020). 2. 1 Corinthians dates to c. AD 53 to 55: anchored by the Gallio inscription at Delphi (SIG3 801D), which fixes Gallio's proconsulship of Achaia to AD 51 to 52 and so Paul's Corinthian ministry (Acts 18:12 to 17) to AD 50 to 52; it is the fixed point of Pauline chronology. 3. 1 Corinthians 15:3 to 7 is a pre-Pauline creed: near-consensus (Habermas and Licona, 52 to 53, 260). 4. Paul received it early: he met Peter and James in Jerusalem c. AD 35 to 38 (Galatians 1:18 to 19). 5. So the creed existed by the mid-30s AD, within about 2 to 5 years of the crucifixion (Lüdemann, The Resurrection of Jesus, 1994, 38: within two years; Dunn, Jesus Remembered, 2003, 855). 6. Its content is the resurrection: died, buried, raised on the third day, appeared to Peter, the Twelve, 500+ at once (most still alive and so checkable, 15:6), James and all the apostles. Conclusion: A. N. Sherwin-White, Roman Society and Roman Law in the New Testament (Clarendon, 1963), 188 to 91, on how slowly legend develops. Frame carefully: what this chain establishes beyond dispute is that the earliest Christians proclaimed the resurrection from the beginning, which defeats the 'later legend' theory. Whether the resurrection actually happened is the further step skeptics contest with hallucination theories, answered on the minimal facts, James, women and enemy-attestation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Simon Greenleaf (1783 to 1853) was Royall Professor and then Dane Professor of Law at Harvard, and his Treatise on the Law of Evidence was a standard American legal text. He is often called one of the founders of Harvard Law School; strictly, he joined in 1833 and is credited with building it up. He was not a skeptic who was converted by his study, as some popular books claim: he was a devout Episcopalian and for many years president of the Massachusetts Bible Society, and there is no evidence he ever doubted the Gospels (Wikipedia, Simon Greenleaf). His value is as a leading expert on evidence applying the rules of court to the Gospels. In An Examination of the Testimony of the Four Evangelists (1846; 2nd ed. London, 1847; Project Gutenberg eBook #34989) he applied courtroom rules of evidence to the Gospel writers. § 3, method: 'Our religion, then, rests on the credit due to these witnesses. Are they worthy of implicit belief, in the matters which they relate? This is the question, in all human tribunals, in regard to persons testifying before them; and we propose to test the veracity of these witnesses, by the same rules and means which are there employed.' He adds that if the Evangelists' testimony would be believed in a court of justice on a question of property, then upon the like principles it ought to receive our entire credit here. § 30, on the apostles' honesty: after describing the contempt, imprisonment, torture and death they faced for preaching, he writes, 'It was therefore impossible that they could have persisted in affirming the truths they have narrated, had not Jesus actually risen from the dead, and had they not known this fact as certainly as they knew any other fact.' § 42: 'Let the witnesses be compared with themselves, with each other, and with surrounding facts and circumstances; and let their testimony be sifted, as if it were given in a court of justice, on the side of the adverse party, the witnesses being subjected to a rigorous cross-examination. The result, it is confidently believed, will be an undoubting conviction of their integrity, ability, and truth.'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prediction: Ezekiel 26:3 to 14, written about 587 to 586 BC during the Babylonian exile. Verse 12: 'Your stones and timber and soil they will cast into the midst of the waters.' Tyre would become 'a bare rock' and 'a place for the spreading of nets' (26:4 to 5, 14). The fulfillment: in 332 BC Alexander the Great besieged the island city of Tyre for seven months. His engineers used the ruins of the mainland city to build a causeway (mole) about 200 feet wide out to the island. This is recorded by Arrian (Anabasis of Alexander 2.18 to 24), Diodorus Siculus (Library of History 17.40 to 46) and Quintus Curtius Rufus (4.2 to 4). Arrian (2nd century AD) is regarded by historians as the most reliable ancient account of Alexander, because he based it on the memoirs of Ptolemy I and Aristobulus, who both took part in the campaign; he describes the mole being built from an abundant supply of stones and wood (2.18). Diodorus is the most explicit about the rubble: Alexander 'demolished what was called Old Tyre and set many tens of thousands of men to work carrying stones to construct a mole two plethra [about 200 feet] in width' (17.40.5, Loeb trans. C. Bradford Welles); Curtius (4.2.18) likewise says the stones came from Old Tyre and the timber from Lebanon; see Robin Lane Fox, Alexander the Great (1973), 181 to 92. The dating of Ezekiel to the early 6th century BC is secure (Daniel I. Block, The Book of Ezekiel: Chapters 25 to 48, NICOT, 1998, 28 to 36). The causeway silted up, and Tyre has been joined to the mainland ever since; fishermen still spread nets on its shore. For Q&amp;A: skeptics note that Ezekiel 26:7 to 11 speaks of 'he' (Nebuchadnezzar) and verse 12 shifts to 'they', and Ezekiel 29:17 to 20 concedes Nebuchadnezzar took no plunder. The usual reply is that the shift from 'he' to 'they' anticipates successive conquerors (26:3 speaks of 'many nations'). Modern Tyre (Sour, Lebanon) stands on the peninsula created by the fill, not on the original island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Ezekiel 26:4 to 5 (ESV): 'They shall destroy the walls of Tyre and break down her towers, and I will scrape her soil from her and make her a bare rock. She shall be in the midst of the sea a place for the spreading of nets, for I have spoken, declares the Lord GOD. And she shall become plunder for the nations.' Ezekiel 26:14: 'I will make you a bare rock. You shall be a place for the spreading of nets. You shall never be rebuilt, for I am the LORD; I have spoken, declares the Lord GOD.' Photo: 'Harbor port, Tyre, Lebanon' by Vyacheslav Argenberg, taken 3 September 2008, Wikimedia Commons, licensed CC BY 4.0 (https://commons.wikimedia.org/wiki/File:Harbor_port,_Tyre,_Lebanon.jpg); it shows fishing nets piled on boats in the old harbor. Today: Tyre (Sour, Lebanon) is still a fishing town. In November 2024 the Associated Press reported about 700 fishermen working 270 boats from the ancient Phoenician port (most had been unable to sail during the Israel–Hezbollah fighting); a 2023 Reuters report put fishing employment in Tyre at about 2,000 people; a World Bank cultural heritage project (2016) describes the old harbor as still used by local fishermen. Alexander's causeway, built from the rubble of the mainland city in 332 BC, silted up over the centuries so that Tyre is now a peninsula. For Q&amp;A: verse 14 also says 'You shall never be rebuilt', and a modern city of Tyre exists. The usual reply is that the ancient island city-state never recovered its former power; the old mainland city's rubble lies under the sea, and much of the ancient site is ruins or bare rock, with the modern town built on the silted-up peninsula. Present this carefully rather than claiming the area is uninhabited.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Nahum prophesied the destruction of Nineveh, capital of the Assyrian empire. Dating: Nahum 3:8 to 10 refers to the fall of Thebes (No-Amon) to Assyria in 663 BC as already past, and Nineveh's fall (612 BC) as still to come, so the book was written between those dates. Key verses (ESV): 1:8, 'with an overwhelming flood he will make a complete end of the adversaries'; 2:6, 'The river gates are opened; the palace melts away'; 2:9, 'Plunder the silver, plunder the gold! There is no end of the treasure'; 3:13, 'fire has devoured your bars'; 3:15, 'There will the fire devour you.' Fulfillment: the Babylonian 'Fall of Nineveh Chronicle' (British Museum, BM 21901), year 14 of Nabopolassar (612 BC), records that the king of Akkad and Cyaxares the Mede besieged Nineveh for three months, from Simanu to Abu; the Assyrian king Sin-shar-ishkun died; 'They carried off the vast booty of the city and the temple and turned the city into a ruin heap' (trans. A. K. Grayson, Assyrian and Babylonian Chronicles, 1975, chronicle 3; livius.org). Excavations at Nineveh (e.g., David Stronach's work at the Halzi Gate, 1989 to 90) found evidence of fire and the bodies of defenders at the gates. Nineveh was never rebuilt as a capital; by the 2nd century AD Lucian could write that it had perished without a trace (Charon 23). Caution: the 'flood' detail is debated. A later tradition (Diodorus Siculus 2.26 to 27, from Ctesias) says a river flood broke the walls; the Babylonian Chronicle does not mention it, and some scholars read Nahum's flood as a figure for an overwhelming army. Present it as consistent with, not proven by, the record.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 Isaiah Scroll (1QIsa-a) was found in Qumran Cave 1 in 1947 and is kept in the Shrine of the Book at the Israel Museum, Jerusalem. It contains the whole book of Isaiah, all 66 chapters in 54 columns, including chapter 53. It is usually dated to about 125 BC: radiocarbon tests give ranges between about 356 and 103 BC, and the style of handwriting points to about 150 to 100 BC. Either way, it was copied more than a century before Jesus was born, so the 'suffering servant' passage cannot have been written or edited by Christians after the fact. Prophecy and fulfillment (ESV): 53:3, despised and rejected (John 1:11; Mark 15:13 to 14); 53:5, pierced for our transgressions (John 19:34; 20:25); 53:7, like a lamb led to the slaughter, silent (Mark 14:61; 15:5); in Acts 8:32 to 35 Philip explains this very passage as being about Jesus; 53:9, his grave with the wicked and with a rich man in his death (crucified between two criminals, Matt 27:38; buried by the rich Joseph of Arimathea, Matt 27:57 to 60); 53:12, numbered with the transgressors, which Jesus quotes of himself in Luke 22:37. For Q&amp;A: many Jewish interpreters read the servant of Isaiah 52:13 to 53:12 as the nation of Israel; Christians since the New Testament have read it as the Messiah. The manuscript point stands either way: the text was fixed long before Jesus. Cicero on the cross: in his speech For Rabirius (Pro Rabirio Perduellionis Reo 16, 63 BC) Cicero says, 'the executioner, the veiling of the head, and the very name of the cross (nomen ipsum crucis) should be far removed not only from the bodies of Roman citizens but even from their thoughts, eyes and ears.' (C. D. Yonge's translation renders crux as 'gibbet'.) It shows how shameful and horrifying crucifixion was, which fits 'despised and rejected' (53:3). Rows 1 and 2 together: a despised, public death by piercing is exactly what crucifixion was. Crucifixion timing: Encyclopaedia Britannica ('crucifixion', capital punishment) says crucifixion was used 'particularly among the Persians, Seleucids, Carthaginians, and Romans from about the 6th century BCE,' and gives its earliest dated example: 'In 519 BCE Darius I, king of Persia, crucified 3,000 political opponents in Babylon.' The slide says 'first recorded use', not 'invented', because earlier unrecorded use cannot be ruled out. Further detail: Isaiah ministered c. 740 to 680 BC. The first clear reports of crucifixion come from Persia about two centuries later: Herodotus (Histories 3.159) says Darius I 'impaled' or 'crucified' about 3,000 Babylonians, c. 520 BC (the Greek verb can mean either). Rome adopted crucifixion from Carthage, and it was a standard Roman punishment from about the 200s BC. In Isaiah's own day the Assyrians impaled captives on stakes, as shown on the Lachish reliefs from Sennacherib's palace (British Museum, c. 701 BC), and Jewish law hung a body on a tree only after death (Deut 21:22 to 23). Caution: Isaiah 53 says 'pierced' (Hebrew mecholal, 'pierced through' or 'wounded'), not 'crucified', so the claim is that it fits crucifixion, not that it names it. Many critical scholars date chapters 40 to 66 to about 540 BC; that is still before the first clear Persian crucifixions and centuries before Rome used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for the doubts. (1) Hittites: the doubt was not that the Hittites existed (Genesis names them as a people in Canaan) but that they were ever a great power. 2 Kings 7:6 says the Syrian army fled because it thought Israel had hired 'the kings of the Hittites and the kings of Egypt'. Francis W. Newman, A History of the Hebrew Monarchy, said of this narrative that 'the unhistorical tone is too manifest to allow of our easy belief in it', and: 'No Hittite kings can have compared in power with the king of Judah, the real and near ally, who is not named at all'; quoted in William Wright, The Empire of the Hittites (1884) and A. H. Sayce, The Hittites: The Story of a Forgotten Empire (1888). Before the 20th century the Bible was the only source naming the Hittites. Hugo Winckler's excavations at Hattusa (Bogazkoy) from 1906 found a royal archive of about 10,000 tablets, including the Hittite copy of the peace treaty between Hattusili III and Ramesses II (c. 1259 BC; the Egyptian copy is at Karnak) and letters in which Hittite, Egyptian, Babylonian and Assyrian kings address one another as 'Great King' and 'brother'. The Hittites had ruled an empire across Anatolia and northern Syria and fought Egypt at Kadesh (1274 BC). Accuracy note: that empire collapsed around 1180 BC; 2 Kings 7:6 (9th century BC) refers to 'the kings of the Hittites' in the plural, which fits the successor Neo-Hittite kingdoms of northern Syria (such as Carchemish) that Assyrian records of Shalmaneser III list as significant states. The 1906 finds overturned the view that the Hittites were ever insignificant. (2) Sargon II: Isaiah 20:1 (ESV) names him explicitly: 'In the year that the commander in chief, who was sent by Sargon the king of Assyria, came to Ashdod and fought against it and captured it'. It is his only mention in the Bible. The doubt was not that the name was unknown but whether Sargon was a separate king or another name for a known Assyrian king such as Shalmaneser or Sennacherib; he was barely mentioned in later ancient literature, and Assyriologists did not fully accept him as a distinct king until the 1860s (Steven W. Holloway, 'The Quest for Sargon, Pul and Tiglath-Pileser in the Nineteenth Century', in Mark W. Chavalas and K. Lawson Younger, eds., Mesopotamia and the Bible, 2003, 70 to 71). Paul-Emile Botta excavated his palace at Khorsabad (Dur-Sharrukin) from 1843; its inscriptions name Sargon as king and record his campaign against Ashdod (c. 712 to 711 BC), the very event Isaiah 20:1 dates by. (3) Belshazzar: the doubt was whether he existed at all, and whether Daniel was right to call him king. Before 1854 he was known only from Daniel 5 (and Baruch 1:11, which depends on it); the ancient historians Berossus (quoted in Josephus, Against Apion 1.20) and Herodotus named Nabonidus as Babylon's last king, which critics used against Daniel. In 1854 J. G. Taylor found foundation cylinders of Nabonidus at Ur (British Museum) praying for 'Belshazzar, my eldest son'. Later texts show Belshazzar ruled in Babylon as regent; see Alan R. Millard, 'Daniel and Belshazzar in History', Biblical Archaeology Review 11.3 (1985), 72 to 78. Daniel 5:29, where Belshazzar offers only the third place in the kingdom, fits that co-regency. (4) David: the doubt was whether King David was a real person and the founder of Judah's royal line. Philip R. Davies, In Search of 'Ancient Israel' (Sheffield: JSOT Press, 1992), argued that most of Israel's pre-exilic history in the Bible was a literary creation of the Persian period. The Tel Dan Stele (Avraham Biran and Joseph Naveh, Israel Exploration Journal, 1993) then gave the first reference to the 'House of David' outside the Bible: an Aramean king, probably Hazael of Damascus, boasts of killing the king of Israel and the king of the House of David, about 150 years after David's time. This shows Judah's kings were known by David's name as the dynasty's founder; it does not by itself confirm the details of David's reign. Davies disputed the reading ('House of David Built on Sand', BAR 20.4, 1994), but it is generally accepted (David Noel Freedman and Jeffrey Geoghegan, 'House of David Is There', BAR 21.2, 1995). Caution: these finds confirm the people and places, not every detail of the biblical accounts.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doubt. Israel Finkelstein and Neil Asher Silberman, The Bible Unearthed (Free Press, 2001), argue there was no single exodus as described, citing the absence of archaeological evidence for a mass migration from Egypt or a 40-year stay in Sinai; their conclusion: 'The saga of Israel's Exodus from Egypt is neither historical truth nor literary fiction. It is a powerful expression of memory and hope born in a world in the midst of change.' Ze'ev Herzog of Tel Aviv University, 'Deconstructing the Walls of Jericho', Haaretz Magazine, 29 October 1999 (republished in Prometheus 4, 2001), summarized the archaeological consensus as he saw it: the Israelites did not sojourn in Egypt or make an exodus, and did not conquer the land. Their main reasons: no Egyptian record of the event, no campsite remains in Sinai, and the very large numbers in the text (600,000 men, Exodus 12:37). Evidence that fits: (1) Avaris (Tell el-Dab'a): a large Semitic population from about 1830 BC; Manfred Bietak's excavations (1986 to 88) found a tomb with a smashed statue of a high-ranking Asiatic official, c. 1800 to 1700 BC; David Rohl and the film Patterns of Evidence identify him as Joseph, but no inscription names him and most Egyptologists reject Rohl's chronology, so present it as a Semitic official, possibly Joseph, not proven. Avoid calling him 'Jewish': we can identify him only as Asiatic or Semitic. 'Asiatics' is the Egyptologists' term (Egyptian 'Aamu') for people from Western Asia, mainly Semitic-speaking peoples of Canaan and Syria; the Hebrews would have been one such group, but 'Jews' (from Judah) is a much later term, and no Egyptian find of this period identifies anyone as an Israelite. (2) Papyrus Brooklyn 35.1446 (Brooklyn Museum, c. 1809 to 1743 BC) lists 95 household servants, many with Semitic names; the Brooklyn Museum states that scholars assume one entry is a hieroglyphic rendering of the Hebrew name Shiphrah, the name of a midwife in Exodus 1:15; it shows Semites as servants in Egypt, not that they were Israelites. (3) The tomb of Khnumhotep II at Beni Hasan (c. 1890 BC) shows a group of Asiatics (Aamu) arriving in Egypt. (4) Exodus 1:11 names the store city Raamses; Ramesses II's capital Pi-Ramesses (Qantir) lay beside Avaris. (5) Moses, Phinehas and Hophni are Egyptian names (James K. Hoffmeier, Israel in Egypt, Oxford University Press, 1997; Ancient Israel in Sinai, 2005). (6) The Merneptah Stele (c. 1208 BC, Egyptian Museum, Cairo) mentions 'Israel' as a people in Canaan, the earliest reference to Israel outside the Bible. Caution: scholars who accept an exodus disagree about its date (about 1446 BC or about 1260 BC), which changes which evidence lines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ditches on either side of the road: skepticism and absolutism. The aim is the road in the middle, textual confidence.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roadmap for the rest of the talk. 1. AD 325: the Nicaea and canon slides show the council dealt with Arius and Easter, and that the books were recognised by apostolic origin, widespread use and orthodoxy long before. 2. Left-out gospels: by AD 180 the church recognised only four Gospels; the others are second century or later. 3. The text: the Dead Sea Scrolls, the manuscript counts, the comparison with classical works, and the variant statistics (less than 1% meaningful and viable). 4. Myth: the New Testament was written about AD 50 to 100; the earliest manuscripts carry the authors' names; Tacitus, the Pilate coins and stone, and historians on the empty tomb corroborate the accounts.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Council of Nicaea (AD 325) was called by Constantine to resolve the Arian controversy: Arius, a priest of Alexandria, taught that the Son was a created being who had a beginning. The council rejected this and produced the Nicene Creed, confessing the Son to be of the same substance (homoousios) as the Father. It also settled a common date for Easter and issued 20 canons on church discipline (ordination of bishops, conduct of clergy, readmission of the lapsed, the Melitian schism). None of its surviving documents, and none of the eyewitness accounts (Eusebius, Athanasius), mention which books belong in the Bible. The canon was recognised gradually: Irenaeus around 180 accepts only four Gospels; the Muratorian fragment (usually dated late 2nd century) lists most of the New Testament; Athanasius's Festal Letter 39 in AD 367 is the first list matching our 27 books exactly; the regional councils of Hippo (393) and Carthage (397) affirmed that list. The quote on the slide is from Bill Mounce's 'Why I Trust My Bible' course lecture on canonicity (BiblicalTraining.org), where he says Nicaea was about Arianism and the divinity of Christ, not the canon.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quote on the slide is from Lee Strobel's interview with Bruce Metzger in The Case for Christ (Grand Rapids: Zondervan, 1998), chapter 3, 'The Documentary Evidence'. Metzger continues: these documents did not derive their authority from being selected; each one was authoritative before anyone gathered them together. Earlier slide quote, from his scholarly book: 'The Church did not create the canon, but came to recognize' it (Bruce M. Metzger, The Canon of the New Testament: Its Origin, Development, and Significance, Oxford: Clarendon Press, 1987, pp. 286 to 87). In that closing chapter (pp. 286–87) Metzger argues that no individual, synod or council created the canon; the books it excluded effectively excluded themselves. The Church came to recognize, accept, affirm and confirm writings whose authority was already self-evident and had imposed itself on the churches. He calls the result a case of 'the survival of the fittest'. Metzger names three criteria the early church used: (1) orthodoxy, agreement with the rule of faith handed down from the apostles; (2) apostolicity, written by an apostle or a close associate of one; (3) consensus among the churches, widespread and continuous acceptance across the church as a whole. These match the three tests on this slide. New Testament scholar H.J. de Jonge (Leiden University) summarizes the scholarship this way: Harry Gamble (1985) lists four criteria (apostolicity, catholicity, orthodoxy, traditional usage); Metzger (1987) names three, folding catholicity and traditional usage into 'consensus among the churches'; Karl-Heinz Ohlig found early Christian writers using as many as eleven ('The New Testament Canon', 2001, p. 16; hdl.handle.net/1887/2851). On p. 282 Metzger frames the key question as whether the canon is a collection of authoritative books or an authoritative collection of books; his answer, in his conclusion, is the former: the books were authoritative first, and the church recognised them. They also match the ones New Testament scholar Bill Mounce lays out in his 'Why I Trust My Bible' course (BiblicalTraining.org, lesson on canonicity) and his book Why I Trust the Bible (Zondervan, 2021): apostolic authorship, harmony with the rest of Scripture, and continual use by the church as a whole. He notes that 21 of the 27 New Testament books were accepted because of their apostolic origin (book, p. 103), and that heresy can only be recognised if a standard of truth already exists (p. 120).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Bart Ehrman, Misquoting Jesus (HarperSanFrancisco, 2005). On p. 90 he writes that there are more variations among our manuscripts than there are words in the New Testament; it is a favourite line of his in interviews too. On p. 10 he says we have neither the originals nor the first copies, only much later copies that differ in so many places that the differences cannot even be counted. Note: he says words, not verses (about 138,000 words in the Greek New Testament against roughly 400,000 variants). Daniel Wallace's review (JETS 49/2, 2006, pp. 327–49) documents these quotations and answers them: the high number reflects how many manuscripts we have, and most variants are spelling. Ehrman himself concedes in the paperback appendix that essential Christian beliefs are not affected by textual variants (see the Ehrman slide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1947 the oldest Hebrew Old Testament manuscripts were Masoretic copies from about AD 900 to 1000: the Aleppo Codex (about AD 930) and the Leningrad Codex (AD 1008, the oldest complete Hebrew Bible). The Dead Sea Scrolls, found in eleven caves near Qumran between 1947 and 1956, date from about 250 BC to AD 68 (Israel Antiquities Authority, Leon Levy Dead Sea Scrolls Digital Library). The Great Isaiah Scroll (1QIsa-a, about 125 BC, Israel Museum, Shrine of the Book) is the only complete book among them. Gleason L. Archer, A Survey of Old Testament Introduction (Chicago: Moody, 1964), p. 19, checked in the Internet Archive scan: even though the two copies of Isaiah discovered in Qumran Cave 1 in 1947 were a thousand years earlier than the oldest dated manuscript previously known (AD 980), they proved to be word for word identical with our standard Hebrew Bible in more than 95 percent of the text; the 5 percent of variation consisted chiefly of obvious slips of the pen and variations in spelling. Later editions repeat this on a different page. The Septuagint, a Greek translation made before Christ, is a further witness.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Daniel B. Wallace (Dallas Theological Seminary; founder of the Center for the Study of New Testament Manuscripts) sorts textual variants into four groups: (1) spelling and nonsense readings, at least 75% of all variants; (2) changes that cannot be translated, and synonyms; (3) meaningful variants that are not viable, i.e. they change the sense but have no real claim to be original (for example a reading in one late manuscript); (4) meaningful and viable variants, less than 1% of all variants. Sources: interview with Justin Taylor, The Gospel Coalition blog, 22 March 2012; and Wallace, 'The Gospel According to Bart: A Review Article of Misquoting Jesus by Bart Ehrman', Journal of the Evangelical Theological Society 49/2 (2006), p. 330: 'only about 1% of the textual variants are both meaningful and viable.' Fuller treatment: Komoszewski, Sawyer and Wallace, Reinventing Jesus (Kregel, 2006), section 'Politically Corrupt?'.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William D. Mounce, Why I Trust the Bible (Grand Rapids: Zondervan, 2021), chapter on textual criticism. Mounce tabulates the United Bible Societies' Greek New Testament, whose apparatus lists 1,408 variants with the committee's confidence rating for each: A, text is certain (502); B, almost certain (533); C, the committee had difficulty deciding (366); D, great difficulty deciding (7). He concludes that the UBS text identifies 373 places out of 1,408 where there was significant doubt about a meaningful variant, which is 0.09 percent of the roughly 400,000 variants. Note: the UBS apparatus lists only variants significant for translators, so all 1,408 are meaningful; the counts differ slightly between UBS editions.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Greek manuscripts and patristic quotations: Daniel B. Wallace (Dallas Theological Seminary; Center for the Study of New Testament Manuscripts), interview with Justin Taylor, The Gospel Coalition, 22 March 2012: over 5,800 Greek manuscripts have been catalogued; the early versions (Latin, Coptic, Syriac, Armenian, Georgian, Gothic and others) number in the tens of thousands, though they have not all been counted; and more than one million New Testament quotations by the church fathers have been tabulated. Latin alone has more than 10,000 manuscripts, so 25,000+ in all is a common estimate. Reconstructing the New Testament from the fathers: Bruce Metzger and Bart Ehrman, The Text of the New Testament, 4th ed. (Oxford University Press, 2005), p. 126, say the patristic citations are so extensive that, if all other sources were destroyed, they would be sufficient alone for the reconstruction of practically the entire New Testament (cited with that page in Bock and Wallace, Dethroning Jesus, 2007). The quote on the slide is Wallace's own words in his lecture at SymposiaChristi 2016, Purdue University (YouTube: https://youtu.be/ECdq5yv7HOc?t=1956, about 32:36), as quoted by Mel Wild, 'Why We Can Trust the New Testament' (2017). He says the same in his BiblicalTraining.org course (Introduction to Textual Criticism, lesson 6, 'Why Do We Have So Many Variants?'), and in his 2012 debate with Ehrman at UNC Chapel Hill he attributed the claim to Metzger and Ehrman. That is the sense in which 'even Ehrman' has said it. Caution: Ehrman has since argued on his blog that this claim is naive in practice, because a father's quotation does not always show the exact wording he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Daniel B. Wallace, 'How Tall Would a Stack of New Testament Manuscripts Be?', danielbwallace.com, 1 January 2023, and his lecture 'Is What We Have Now What They Wrote Then?' (YouTube: https://www.youtube.com/watch?v=n5AKPiBZcis). Wallace measured twenty Greek New Testament manuscripts at the National Library of Greece: they averaged 239 leaves and 2.9 inches thick, including covers. Times about 5,800 Greek manuscripts, that is about 1,402 feet, almost the Empire State Building (1,454 feet with antenna). Adding an estimated 15,000 to 20,000 manuscripts in early translations (mostly Latin) gives 5,027 to 6,235 feet; four Empire State Buildings stacked are 5,816 feet. For the average classical author he estimates about 15 manuscripts per work, a stack of about 3.6 feet, rounded to 4 feet; he calls this a broad estimate, not a scientific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Drawn to scale from Wallace's figures. At this scale the average classical work's 4-foot stack is a sliver too thin to see; the full New Testament stack is over a mile tall. Source as on the previous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images are Daniel B. Wallace's own slides from his Dallas Theological Seminary lecture 'Is What We Have Now What They Wrote Then?' (YouTube, n5AKPiBZcis), shown with credit. Drawn to scale from Wallace's figures: the stack of all known New Testament manuscripts (about 25,800, Greek plus early translations) would be about 6,235 feet, a little more than four Empire State Buildings (1,454 feet each with antenna, 5,816 feet for four) and over a mile. The average classical work's stack of about 4 feet, roughly a pulpit, is the tiny mark on the ground line at this scale; the pulpit in the box is enlarged so it can be seen. Source: Daniel B. Wallace, 'How Tall Would a Stack of New Testament Manuscripts Be?' (2023), and his lecture 'Is What We Have Now What They Wrote Then?'.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Daniel B. Wallace, interview with Justin Taylor, The Gospel Coalition blog, 22 March 2012: the average classical author's literary remains number no more than twenty copies; we have more than 1,000 times the manuscript data for the NT than for the average Greco-Roman author; the extant manuscripts of the average classical author are no earlier than 500 years after he wrote, while for the NT we wait mere decades. In his BiblicalTraining.org course on New Testament textual criticism (lesson 3, 'The Number of Variants') Wallace says we have about a thousand times as much material as the average classical author, and manuscripts that come, on average, a thousand years earlier. The gap varies by author: about 500 years at minimum, often closer to 1,000.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birth: before the death of Herod the Great in 4 BC (Matthew 2), so about 6 to 4 BC. Crucifixion: under Pontius Pilate, most often dated AD 30 or 33. Gospel dates are typical scholarly ranges: Mark about AD 55 to 70; Matthew and Luke about AD 60 to 85; John about AD 85 to 95. Many conservative scholars date Mark, Matthew and Luke before AD 70, partly because Acts (Luke's second volume) ends with Paul still alive in Rome around AD 62, and none of the Synoptics mentions the fall of Jerusalem in AD 70 as past. Even on later datings, all four were written within 60 years of Jesus' death, while eyewitnesses were still alive. Paul's letters are earlier still (about AD 48 to 64); 1 Corinthians (about AD 53 to 55) passes on a creed about the resurrection (15:3 to 7) that scholars date to within a few years of the crucifixion, and in 15:6 Paul says Jesus appeared to more than five hundred people at once, most of whom were still alive: an open invitation to check with living witnesses. The verse is quoted from the ESV; 1 Corinthians is a letter of Paul, not part of Acts. The creed: in 15:3 Paul says he 'delivered' what he had 'received', the technical language for passing on fixed tradition. Most scholars, including sceptics such as Gerd Lüdemann, date this creed to within a few years of the crucifixion; Paul probably received it in Jerusalem about AD 35 to 36, when he met Peter and James (Galatians 1:18 to 19). It is widely regarded as the earliest Christian creed we have. Ranges on the chart are typical scholarly dates; Paul and all four Gospels wrote while eyewitnesses were still alive.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Earliest surviving Greek manuscripts of each Gospel, with dates as catalogued by the Center for the Study of New Testament Manuscripts (manuscripts.csntm.org): Matthew, P104 (P. Oxy. 4404, Sackler Library, Oxford), 2nd century. Mark, P45 (Chester Beatty Library, Dublin), 3rd century; P45 also contains parts of all four Gospels and Acts. Luke, P4 (Bibliothèque nationale, Paris) and P75 (Vatican Library), both 3rd century; many scholars place P75 around AD 175 to 225. John, P52 (John Rylands Library, Manchester) and P90 (Oxford), both 2nd century; P66 (Bodmer) is 2nd to 3rd century. Note: P137, a fragment of Mark 1 published in 2018 and dated late 2nd to early 3rd century, is not yet in the CSNTM catalogue. Writing dates as on the previous slide. For comparison, Wallace notes that the earliest copies of the average classical author come at least 500 years after the original.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Earliest surviving manuscript for each New Testament book after the Gospels (the Gospels are on the previous slide: Matthew P104, c. AD 150 to 200; Mark P137, c. AD 150 to 250, or P45 in the CSNTM catalogue; Luke P4 and P75, c. AD 175 to 225; John P52, c. AD 125 to 175). Designations and dates follow the standard Gregory-Aland registry kept by the Institute for New Testament Textual Research (INTF) in Münster; dates based on handwriting carry a margin of about 25 to 50 years. P46 contains nine Pauline letters plus Hebrews in a single codex, about 140 years after Paul wrote. The earliest complete New Testament is Codex Sinaiticus (c. AD 330 to 360). For comparison, most classical works have gaps of 700 to 1,400 years to their earliest copies; the New Testament gap is about 40 to 150 years, with about 5,800 Greek manuscripts. Avoid aggressive early datings seen online (P52 at AD 90, P64 at the AD 60s); these ranges are the defensible mainstream ones. Sources: Habermas and Licona, The Case for the Resurrection of Jesus (Kregel, 2004), 33; Daniel B. Wallace, ed., Revisiting the Corruption of the New Testament (Kregel, 2011).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1:1: In the beginning was the Word, and the Word was with God, and the Word was God. The papyrus pictured is P66 (about AD 200), one of the earliest copies of John. The standard critical editions (Nestle-Aland 28, UBS5) record no variant that changes any clause of John 1:1, and the published lists of significant variants in John start at 1:4. Every surviving Greek manuscript reads 'and the Word was God' (theos en ho logos); the only differences anyone points to are trivial (for example, a later manuscript adding the article before 'God', which if anything makes the statement more emphatic). Early translations (Latin, Syriac, Coptic) agree.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Codex Vaticanus (4th century) heads the Gospels 'According to Matthew', 'According to Mark', 'According to Luke', 'According to John'; Papyrus P66 (about AD 200) has 'Gospel according to John'. William D. Mounce, Why I Trust the Bible (Zondervan, 2021), section 'Titles': it has long been said that the Gospels are anonymous, and at one level that is true, because the authors' names are not embedded in the text itself. But every manuscript that preserves the beginning of a Gospel carries a title. Mounce quotes Craig A. Evans, Jesus and the Manuscripts (Hendrickson, 2020), p. 53: 'There are no anonymous copies of the Gospels, and there are no copies of the canonical Gospels under different names.' So there was never a rival tradition of who wrote them. Following Martin Hengel (Studies in the Gospel of Mark), Mounce says titles like 'According to Mark' were used much earlier than once suspected and were added sometime before the end of the first century, most likely once churches had more than one Gospel and needed to tell them apart. See also Simon Gathercole, 'The Alleged Anonymity of the Canonical Gospels', Journal of Theological Studies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 Ilan, Lexicon of Jewish Names in Late Antiquity, Part I: Palestine 330 BCE to 200 CE (Tübingen: Mohr Siebeck, 2002), catalogues the names of Jews in Palestine from every available source: Josephus, the New Testament, the Judean desert and Masada documents, early rabbinic literature and Jerusalem ossuary inscriptions. Richard Bauckham used it in Jesus and the Eyewitnesses (Eerdmans, 2006; 2nd ed. 2017), chapter 4. He counts 2,953 occurrences of 521 names (2,625 male, 328 female) (p. 71). Simon and Joseph are the two most popular male names in each of the New Testament, Josephus, the ossuaries and the Judean desert texts (p. 71). Comparison (pp. 71 to 72): men named Simon or Joseph, about 16% in Palestine vs 18% in the Gospels and Acts; one of the nine most popular names, 41.5% vs 40.3%; a name attested only once, about 8% vs 4%. The six most popular male names were Simon, Joseph, Lazarus (Eleazar), Judas, John and Jesus (p. 85). The Gospels also use the distinguishing tags people needed when so many shared a name: Simon Peter, Simon the Zealot, Judas Iscariot, Mary Magdalene. The point: names in the Gospels match the real naming pattern of first-century Jewish Palestine, which differed from Jews elsewhere (e.g. Egypt), something a later writer outside Palestine would be very unlikely to reproduce. Luuk van de Weghe and Jason Wilson (Biola University), 'Why Name Popularity is a Good Test of Historicity', 2024 (arXiv 2403.14883), used chi-squared goodness-of-fit tests and found the Gospels-and-Acts names fit their historical context at least as well as Josephus, and better than ancient fictional sources and modern historical novels such as Ben-Hur.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Richard Bauckham, Jesus and the Eyewitnesses (Eerdmans, 2006; 2nd ed. 2017). Inclusio of eyewitness testimony (chapters 6 and 7; on Peter, 2nd ed. pp. 124 to 127): ancient biographies such as Lucian's Alexander and Porphyry's Life of Plotinus mark their main source by making that person the first and last individual named. In Mark, Simon is the first disciple named (1:16, mentioned twice in that verse) and Peter the last (16:7, 'go, tell his disciples and Peter'), bracketing the Gospel with Peter. This fits the early testimony of Papias (about AD 110, quoted by Eusebius, Church History 3.39.15) that Mark wrote down Peter's teaching. Named minor characters (chapter 3): Bauckham notes that Mark names some otherwise minor people (Bartimaeus, Jairus, Simon of Cyrene and his sons, the women at the tomb) and argues they were eyewitnesses known in the early church, who told their own stories; Matthew and Luke sometimes drop these names (Bartimaeus is unnamed in Matthew 20:30 and Luke 18:35; the sons of Simon of Cyrene appear only in Mark 15:21), which suggests the people were less well known to later readers, perhaps because they had died. Bauckham also observes (pp. 40 to 44) that Matthew and Luke drop names from Mark but do not invent names for people Mark leaves anonymous, the opposite of what later legend-making does. Summary of the inclusio: Köstenberger, Kellum and Quarles, The Cradle, the Cross, and the Crown (2009).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Tacitus (born about AD 56, died about 120) was a Roman senator, consul (AD 97) and proconsul of Asia. His Annals cover AD 14 to 68; Annals 15.44 mentions Christus executed by Pontius Pilate under Tiberius. Encyclopaedia Britannica calls him 'probably the greatest historian and one of the greatest prose stylists who wrote in the Latin language'. Edward Gibbon, The History of the Decline and Fall of the Roman Empire, chapter 12, calls him 'the philosophic historian whose writings will instruct the last generations of mankind' (Project Gutenberg). Thomas Jefferson, letter to his granddaughter Anne Cary Randolph Bankhead, 8 December 1808: 'Tacitus I consider as the first writer in the world without a single exception. His book is a compound of history and morality of which we have no other example.' ('First' here means foremost or best; the slide adds [greatest] to make that clear.) (Thomas Jefferson Foundation, Monticello, Sowerby catalogue I, p. 38, which prints the year as 1800; she married Charles Bankhead in September 1808). In the 20th century Sir Ronald Syme, Camden Professor of Ancient History at Oxford and the leading historian of Rome since Mommsen, devoted a two-volume study to him (Tacitus, Oxford: Clarendon Press, 1958). The point for this talk: historians trust Tacitus on the basis of a handful of copies made centuries later; the New Testament's evidence is far greater.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Bronze coins of Pontius Pilate, governor of Judaea AD 26–36, inscribed for Tiberius Caesar and Julia Caesar. Physical evidence for the governor named in the Gospels and by Tacitus.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Pilate Stone was found in June 1961 at Caesarea Maritima during excavations led by Antonio Frova. It is a limestone block, part of a dedication of a building (a Tiberieum, honouring the emperor Tiberius), naming Pontius Pilate as Prefect of Judea. Before its discovery, Pilate was known from the Gospels, Philo, Josephus and Tacitus; this is the first inscription bearing his name. Tacitus calls him procurator, but the stone shows his actual title was praefectus, the correct title for governors of Judea at that time. It is now in the Israel Museum, Jerusalem. Pilate governed Judea from about AD 26 to 36. All four Gospels and Tacitus (Annals 15.44) place Jesus' crucifixion under Pilate. Sources: Wikipedia, Pilate stone.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P52 (Papyrus Rylands Greek 457) is a fragment about 9 by 6 cm from a papyrus codex of John, acquired in Egypt by Bernard Grenfell in 1920 and published by Colin H. Roberts in 1935; it is held at the John Rylands Library, Manchester. Roberts dated it to the first half of the second century (about AD 100 to 150). Later scholars widen the range: Orsini and Clarysse (2012) AD 125 to 175; Brent Nongbri argues the later second or early third century is also possible; CSNTM lists it as second century. It is generally regarded as the earliest surviving fragment of any New Testament book, though P90, P104 and others may be close in date. The front (recto) has John 18:31 to 33: the Jewish leaders tell Pilate they are not permitted to put anyone to death, and Pilate asks Jesus, 'Are you the King of the Jews?' The back (verso) has John 18:37 to 38: 'You say that I am a king. For this purpose I was born and for this purpose I have come into the world, to bear witness to the truth', and Pilate's verdict, 'I find no guilt in him.' Only the first letter of Pilate's name survives on the fragment; the rest is restored from the full text. Significance: even the earliest scrap of the Gospels we possess records Jesus' trial before Pontius Pilate, the governor whom the Pilate Stone, Tacitus, Philo and Josephus confirm. Quotations from the ESV.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Textual absolutism is the second ditch from the 'Three ways to approach the text' slide: the opposite error to skepticism. Examples: (1) KJV-Onlyism, the view that the 1611 King James Version is the only true English Bible; in its extreme form (Peter Ruckman) the KJV is even said to correct the Greek. (2) Textus Receptus only: Erasmus's printed Greek New Testament of 1516 and its later editions are treated as the one pure text. Erasmus worked from a handful of late medieval manuscripts; for Revelation he had a single 12th-century manuscript missing its final leaf, so he translated the last verses back into Greek from the Latin Vulgate, producing some readings found in no Greek manuscript (Bruce Metzger and Bart Ehrman, The Text of the New Testament). (3) Translation-method absolutism: only formal-equivalence (word-for-word) versions are faithful; but Dave Brunn shows every version, the KJV included, gives priority to meaning over form in many places. Counterpoints: the KJV translators' own preface, 'The Translators to the Reader' (1611), says that even the very meanest (humblest) English translation set forth by men of their profession containeth the word of God, nay, is the word of God; the KJV was itself a revision of earlier English Bibles (Tyndale, Geneva, Bishops'); the 1611 edition included the Apocrypha, and the KJV most people read today is the 1769 Oxford revision. The Byzantine and critical texts agree in roughly 94% of the text, and no doctrine depends on a disputed reading. Mark Ward (Logos Bible Software; author of Authorized: The Use and Misuse of the King James Bible, Lexham Press, 2018) wrote: 'We have an embarrassment of riches in our English Bible translations' (blog post 'Our Embarrassment of Translational Riches', 24 March 2015). His book ends by urging readers to stop looking for the one best English Bible and take up the embarrassment of riches we now have, reading and comparing several good translations. Confidence rests on the whole manuscript record and faithful translations, not on one text or one 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Alexandrian line: papyri (P66, P75, 2nd–3rd centuries), Codex Vaticanus (B/03, 4th c.), Codex Sinaiticus (Aleph/01, 4th c.), Codex Alexandrinus (A/02). Textual criticism produces the Greek critical text (Nestle-Aland 28 / UBS5), which is translated into most modern Bibles: ESV, CSB, NASB, NIV, NLT.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Byzantine manuscripts lead to Erasmus' Textus Receptus, the basis of the KJV, NKJV and MEV. The Western line includes Codex Bezae (D/05) and the Latin Vulgate.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German example: Wie viel Uhr ist es? literally reads How much clock is it? The faithful English translation, What time is it?, drops the word Uhr (clock) and supplies the word time, which is not in the German at all. Someone counting words could complain that a word was removed and another added, but the word-for-word version is the one that is actually wrong, because it fails to convey the meaning. That is why every Bible translation has to choose words for meaning, and why translation is more complex than swapping word for word. Dave Brunn, a Bible translator with New Tribes Mission (Ethnos360) who translated the New Testament into the Lamogai language of Papua New Guinea, compared major English versions (KJV, NASB, ESV, NIV, NLT and others) verse by verse. His summary of conclusions (pp. 189 to 90) includes: every version gives priority to meaning over form; every version gives priority to the meaning of idioms and figures of speech over the actual words; every version steps away from the form to avoid wrong meaning or zero meaning; every version uses interpretation when translating ambiguities; and every version adds interpretation, even when it is not absolutely necessary. His point: there is no such thing as translation without interpretation, so the question is not whether a version interprets, but how faithfully it conveys the meaning. Quotations as reproduced by Kenneth Berding (Biola University, Good Book Blog, 2013) and Andy Naselli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William D. Mounce, Why I Trust the Bible (Zondervan, 2021), his discussion of the Synoptic Problem and apparent contradictions. 'Synoptic' means 'seen together': Matthew, Mark and Luke share many of the same stories. Mounce says ancient writers were quite comfortable with simplification, paraphrase and approximation; if we allow the Gospel writers to do what other writers do (translate, summarize, compress and paraphrase) there are no insurmountable problems. He distinguishes the ipsissima verba (Jesus' very words) from the ipsissima vox (his very voice): since Jesus mostly spoke Aramaic and the Gospels are in Greek, in most cases we have his voice, faithfully conveyed. His example is the healing of the paralyzed man (Matt 9:6, Mark 2:11, Luke 5:24). Matthew uses klinē (a bed or couch), Mark krabattos (a mattress or pallet, a poor person's bed), Luke klinidion (a small bed, like a stretcher), and Luke says poreuou where Matthew and Mark say hypage for 'go'. The words are different, but they mean the same basic thing, and English versions translate all three the same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recap of the strongest numbers in the talk, with where each came from. 5,800+ Greek manuscripts and 1 million+ patristic quotations: Daniel Wallace, interview with Justin Taylor (2012). 1,000 times the manuscript data: same interview. Under 1% of variants meaningful and viable: Wallace, JETS 49/2 (2006), p. 330. Dead Sea Isaiah scrolls a thousand years older and over 95% identical: Gleason Archer, A Survey of Old Testament Introduction (1964), p. 19. P52, 2nd century, within decades of John (about AD 90); classical authors' earliest copies at least 500 years later: Wallace (2012). The creed in 1 Corinthians 15:3 to 7, which scholars date to within a few years of the crucifixion. Over 500 witnesses: 1 Corinthians 15:6. 4,190 languages: SIL ProgressBible (October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1371600"/>
            <a:ext cx="4206240" cy="1554480"/>
          </a:xfrm>
          <a:prstGeom prst="rect">
            <a:avLst/>
          </a:prstGeom>
          <a:noFill/>
          <a:ln/>
        </p:spPr>
        <p:txBody>
          <a:bodyPr wrap="square" rtlCol="0"/>
          <a:lstStyle>
            <a:lvl1pPr indent="0" marL="0">
              <a:buNone/>
              <a:defRPr lang="en-US" sz="4000" b="1" dirty="0">
                <a:solidFill>
                  <a:schemeClr val="bg1"/>
                </a:solidFill>
              </a:defRPr>
            </a:lvl1pPr>
          </a:lstStyle>
          <a:p>
            <a:pPr indent="0" marL="0">
              <a:buNone/>
            </a:pPr>
            <a:endParaRPr lang="en-US" sz="4000" dirty="0"/>
          </a:p>
        </p:txBody>
      </p:sp>
      <p:sp>
        <p:nvSpPr>
          <p:cNvPr id="3" name="Text 0"/>
          <p:cNvSpPr/>
          <p:nvPr>
            <p:ph idx="101" type="body" hasCustomPrompt="1"/>
          </p:nvPr>
        </p:nvSpPr>
        <p:spPr>
          <a:xfrm>
            <a:off x="457200" y="3063240"/>
            <a:ext cx="4206240" cy="548640"/>
          </a:xfrm>
          <a:prstGeom prst="rect">
            <a:avLst/>
          </a:prstGeom>
          <a:noFill/>
          <a:ln/>
        </p:spPr>
        <p:txBody>
          <a:bodyPr wrap="square" rtlCol="0"/>
          <a:lstStyle>
            <a:lvl1pPr indent="0" marL="0">
              <a:buNone/>
              <a:defRPr lang="en-US" sz="2400" i="1" dirty="0">
                <a:solidFill>
                  <a:schemeClr val="accent1"/>
                </a:solidFill>
              </a:defRPr>
            </a:lvl1pPr>
          </a:lstStyle>
          <a:p>
            <a:pPr indent="0" marL="0">
              <a:buNone/>
            </a:pPr>
            <a:endParaRPr lang="en-US" sz="2400" dirty="0"/>
          </a:p>
        </p:txBody>
      </p:sp>
      <p:sp>
        <p:nvSpPr>
          <p:cNvPr id="4" name="Text 0"/>
          <p:cNvSpPr/>
          <p:nvPr>
            <p:ph idx="102" type="body" hasCustomPrompt="1"/>
          </p:nvPr>
        </p:nvSpPr>
        <p:spPr>
          <a:xfrm>
            <a:off x="457200" y="4206240"/>
            <a:ext cx="4206240" cy="365760"/>
          </a:xfrm>
          <a:prstGeom prst="rect">
            <a:avLst/>
          </a:prstGeom>
          <a:noFill/>
          <a:ln/>
        </p:spPr>
        <p:txBody>
          <a:bodyPr wrap="square" rtlCol="0"/>
          <a:lstStyle>
            <a:lvl1pPr indent="0" marL="0">
              <a:buNone/>
              <a:defRPr lang="en-US" sz="1400" dirty="0">
                <a:solidFill>
                  <a:schemeClr val="bg2"/>
                </a:solidFill>
              </a:defRPr>
            </a:lvl1pPr>
          </a:lstStyle>
          <a:p>
            <a:pPr indent="0" marL="0">
              <a:buNone/>
            </a:pPr>
            <a:endParaRPr lang="en-US"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640080"/>
            <a:ext cx="8046720" cy="457200"/>
          </a:xfrm>
          <a:prstGeom prst="rect">
            <a:avLst/>
          </a:prstGeom>
          <a:noFill/>
          <a:ln/>
        </p:spPr>
        <p:txBody>
          <a:bodyPr wrap="square" rtlCol="0"/>
          <a:lstStyle>
            <a:lvl1pPr indent="0" marL="0">
              <a:buNone/>
              <a:defRPr lang="en-US" sz="1800" b="1" spc="400" kern="0" dirty="0">
                <a:solidFill>
                  <a:schemeClr val="accent2"/>
                </a:solidFill>
              </a:defRPr>
            </a:lvl1pPr>
          </a:lstStyle>
          <a:p>
            <a:pPr indent="0" marL="0">
              <a:buNone/>
            </a:pPr>
            <a:endParaRPr lang="en-US" sz="1800" dirty="0"/>
          </a:p>
        </p:txBody>
      </p:sp>
      <p:sp>
        <p:nvSpPr>
          <p:cNvPr id="3" name="Text 0"/>
          <p:cNvSpPr/>
          <p:nvPr>
            <p:ph idx="101" type="title" hasCustomPrompt="1"/>
          </p:nvPr>
        </p:nvSpPr>
        <p:spPr>
          <a:xfrm>
            <a:off x="548640" y="1097280"/>
            <a:ext cx="8046720" cy="1463040"/>
          </a:xfrm>
          <a:prstGeom prst="rect">
            <a:avLst/>
          </a:prstGeom>
          <a:noFill/>
          <a:ln/>
        </p:spPr>
        <p:txBody>
          <a:bodyPr wrap="square" rtlCol="0"/>
          <a:lstStyle>
            <a:lvl1pPr algn="l" indent="0" marL="0">
              <a:buNone/>
              <a:defRPr lang="en-US" sz="3600" b="1" dirty="0">
                <a:solidFill>
                  <a:schemeClr val="bg1"/>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rtlCol="0"/>
          <a:lstStyle>
            <a:lvl1pPr indent="0" marL="0">
              <a:buNone/>
              <a:defRPr lang="en-US" sz="3200" b="1" dirty="0">
                <a:solidFill>
                  <a:schemeClr val="bg1"/>
                </a:solidFill>
              </a:defRPr>
            </a:lvl1pPr>
          </a:lstStyle>
          <a:p>
            <a:pPr indent="0" marL="0">
              <a:buNone/>
            </a:pPr>
            <a:endParaRPr lang="en-US" sz="32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Quote Image">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640080"/>
            <a:ext cx="5760720" cy="3200400"/>
          </a:xfrm>
          <a:prstGeom prst="rect">
            <a:avLst/>
          </a:prstGeom>
          <a:noFill/>
          <a:ln/>
        </p:spPr>
        <p:txBody>
          <a:bodyPr wrap="square" rtlCol="0"/>
          <a:lstStyle>
            <a:lvl1pPr indent="0" marL="0">
              <a:buNone/>
              <a:defRPr lang="en-US" sz="1800" i="1" dirty="0">
                <a:solidFill>
                  <a:schemeClr val="bg1"/>
                </a:solidFill>
              </a:defRPr>
            </a:lvl1pPr>
          </a:lstStyle>
          <a:p>
            <a:pPr indent="0" marL="0">
              <a:buNone/>
            </a:pPr>
            <a:endParaRPr lang="en-US" sz="1800" dirty="0"/>
          </a:p>
        </p:txBody>
      </p:sp>
      <p:sp>
        <p:nvSpPr>
          <p:cNvPr id="3" name="Text 0"/>
          <p:cNvSpPr/>
          <p:nvPr>
            <p:ph idx="101" type="body" hasCustomPrompt="1"/>
          </p:nvPr>
        </p:nvSpPr>
        <p:spPr>
          <a:xfrm>
            <a:off x="548640" y="3977640"/>
            <a:ext cx="5760720" cy="457200"/>
          </a:xfrm>
          <a:prstGeom prst="rect">
            <a:avLst/>
          </a:prstGeom>
          <a:noFill/>
          <a:ln/>
        </p:spPr>
        <p:txBody>
          <a:bodyPr wrap="square" rtlCol="0"/>
          <a:lstStyle>
            <a:lvl1pPr indent="0" marL="0">
              <a:buNone/>
              <a:defRPr lang="en-US" sz="1400" dirty="0">
                <a:solidFill>
                  <a:schemeClr val="accent1"/>
                </a:solidFill>
              </a:defRPr>
            </a:lvl1pPr>
          </a:lstStyle>
          <a:p>
            <a:pPr indent="0" marL="0">
              <a:buNone/>
            </a:pPr>
            <a:endParaRPr lang="en-US" sz="14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ote">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914400" y="731520"/>
            <a:ext cx="7315200" cy="3108960"/>
          </a:xfrm>
          <a:prstGeom prst="rect">
            <a:avLst/>
          </a:prstGeom>
          <a:noFill/>
          <a:ln/>
        </p:spPr>
        <p:txBody>
          <a:bodyPr wrap="square" rtlCol="0"/>
          <a:lstStyle>
            <a:lvl1pPr indent="0" marL="0">
              <a:buNone/>
              <a:defRPr lang="en-US" sz="2400" i="1" dirty="0">
                <a:solidFill>
                  <a:schemeClr val="bg1"/>
                </a:solidFill>
              </a:defRPr>
            </a:lvl1pPr>
          </a:lstStyle>
          <a:p>
            <a:pPr indent="0" marL="0">
              <a:buNone/>
            </a:pPr>
            <a:endParaRPr lang="en-US" sz="2400" dirty="0"/>
          </a:p>
        </p:txBody>
      </p:sp>
      <p:sp>
        <p:nvSpPr>
          <p:cNvPr id="3" name="Text 0"/>
          <p:cNvSpPr/>
          <p:nvPr>
            <p:ph idx="101" type="body" hasCustomPrompt="1"/>
          </p:nvPr>
        </p:nvSpPr>
        <p:spPr>
          <a:xfrm>
            <a:off x="914400" y="3977640"/>
            <a:ext cx="7315200" cy="457200"/>
          </a:xfrm>
          <a:prstGeom prst="rect">
            <a:avLst/>
          </a:prstGeom>
          <a:noFill/>
          <a:ln/>
        </p:spPr>
        <p:txBody>
          <a:bodyPr wrap="square" rtlCol="0"/>
          <a:lstStyle>
            <a:lvl1pPr indent="0" marL="0">
              <a:buNone/>
              <a:defRPr lang="en-US" sz="1400" dirty="0">
                <a:solidFill>
                  <a:schemeClr val="accent1"/>
                </a:solidFill>
              </a:defRPr>
            </a:lvl1pPr>
          </a:lstStyle>
          <a:p>
            <a:pPr indent="0" marL="0">
              <a:buNone/>
            </a:pPr>
            <a:endParaRPr lang="en-US" sz="14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4.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4.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slideLayout" Target="../slideLayouts/slideLayout4.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4.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4.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4.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image" Target="../media/image-42-2.jpg"/><Relationship Id="rId3" Type="http://schemas.openxmlformats.org/officeDocument/2006/relationships/slideLayout" Target="../slideLayouts/slideLayout4.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g"/><Relationship Id="rId2" Type="http://schemas.openxmlformats.org/officeDocument/2006/relationships/slideLayout" Target="../slideLayouts/slideLayout4.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g"/><Relationship Id="rId2" Type="http://schemas.openxmlformats.org/officeDocument/2006/relationships/slideLayout" Target="../slideLayouts/slideLayout4.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jpg"/><Relationship Id="rId2" Type="http://schemas.openxmlformats.org/officeDocument/2006/relationships/slideLayout" Target="../slideLayouts/slideLayout4.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slideLayout" Target="../slideLayouts/slideLayout4.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jpg"/><Relationship Id="rId2" Type="http://schemas.openxmlformats.org/officeDocument/2006/relationships/slideLayout" Target="../slideLayouts/slideLayout5.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jpg"/><Relationship Id="rId2" Type="http://schemas.openxmlformats.org/officeDocument/2006/relationships/slideLayout" Target="../slideLayouts/slideLayout4.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jpg"/><Relationship Id="rId2" Type="http://schemas.openxmlformats.org/officeDocument/2006/relationships/slideLayout" Target="../slideLayouts/slideLayout4.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jpg"/><Relationship Id="rId2" Type="http://schemas.openxmlformats.org/officeDocument/2006/relationships/slideLayout" Target="../slideLayouts/slideLayout4.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jpg"/><Relationship Id="rId2" Type="http://schemas.openxmlformats.org/officeDocument/2006/relationships/slideLayout" Target="../slideLayouts/slideLayout4.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png"/><Relationship Id="rId2" Type="http://schemas.openxmlformats.org/officeDocument/2006/relationships/image" Target="../media/image-62-2.png"/><Relationship Id="rId3" Type="http://schemas.openxmlformats.org/officeDocument/2006/relationships/image" Target="../media/image-62-3.png"/><Relationship Id="rId4" Type="http://schemas.openxmlformats.org/officeDocument/2006/relationships/slideLayout" Target="../slideLayouts/slideLayout4.xml"/><Relationship Id="rId5"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jpg"/><Relationship Id="rId2" Type="http://schemas.openxmlformats.org/officeDocument/2006/relationships/slideLayout" Target="../slideLayouts/slideLayout4.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jpg"/><Relationship Id="rId2" Type="http://schemas.openxmlformats.org/officeDocument/2006/relationships/slideLayout" Target="../slideLayouts/slideLayout4.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457200" y="1371600"/>
            <a:ext cx="4206240" cy="1554480"/>
          </a:xfrm>
          <a:prstGeom prst="rect">
            <a:avLst/>
          </a:prstGeom>
          <a:noFill/>
          <a:ln/>
        </p:spPr>
        <p:txBody>
          <a:bodyPr wrap="square" lIns="0" tIns="0" rIns="0" bIns="0" rtlCol="0" anchor="b"/>
          <a:lstStyle/>
          <a:p>
            <a:pPr indent="0" marL="0">
              <a:buNone/>
            </a:pPr>
            <a:r>
              <a:rPr lang="en-US" sz="4000" b="1" dirty="0">
                <a:solidFill>
                  <a:schemeClr val="bg1"/>
                </a:solidFill>
              </a:rPr>
              <a:t>Reliability of the Bible</a:t>
            </a:r>
            <a:endParaRPr lang="en-US" sz="4000" dirty="0"/>
          </a:p>
        </p:txBody>
      </p:sp>
      <p:sp>
        <p:nvSpPr>
          <p:cNvPr id="3" name="Text 0"/>
          <p:cNvSpPr/>
          <p:nvPr>
            <p:ph idx="101" type="body" hasCustomPrompt="1"/>
          </p:nvPr>
        </p:nvSpPr>
        <p:spPr>
          <a:xfrm>
            <a:off x="457200" y="3063240"/>
            <a:ext cx="4206240" cy="548640"/>
          </a:xfrm>
          <a:prstGeom prst="rect">
            <a:avLst/>
          </a:prstGeom>
          <a:noFill/>
          <a:ln/>
        </p:spPr>
        <p:txBody>
          <a:bodyPr wrap="square" lIns="0" tIns="0" rIns="0" bIns="0" rtlCol="0" anchor="t"/>
          <a:lstStyle/>
          <a:p>
            <a:pPr indent="0" marL="0">
              <a:buNone/>
            </a:pPr>
            <a:r>
              <a:rPr lang="en-US" sz="2400" i="1" dirty="0">
                <a:solidFill>
                  <a:schemeClr val="accent1"/>
                </a:solidFill>
              </a:rPr>
              <a:t>A Book Like No Other</a:t>
            </a:r>
            <a:endParaRPr lang="en-US" sz="2400" dirty="0"/>
          </a:p>
        </p:txBody>
      </p:sp>
      <p:sp>
        <p:nvSpPr>
          <p:cNvPr id="4" name="Text 0"/>
          <p:cNvSpPr/>
          <p:nvPr>
            <p:ph idx="102" type="body" hasCustomPrompt="1"/>
          </p:nvPr>
        </p:nvSpPr>
        <p:spPr>
          <a:xfrm>
            <a:off x="457200" y="4206240"/>
            <a:ext cx="4206240" cy="365760"/>
          </a:xfrm>
          <a:prstGeom prst="rect">
            <a:avLst/>
          </a:prstGeom>
          <a:noFill/>
          <a:ln/>
        </p:spPr>
        <p:txBody>
          <a:bodyPr wrap="square" lIns="0" tIns="0" rIns="0" bIns="0" rtlCol="0" anchor="t"/>
          <a:lstStyle/>
          <a:p>
            <a:pPr indent="0" marL="0">
              <a:buNone/>
            </a:pPr>
            <a:r>
              <a:rPr lang="en-US" sz="1400" dirty="0">
                <a:solidFill>
                  <a:schemeClr val="bg2"/>
                </a:solidFill>
              </a:rPr>
              <a:t>Joshua Witt</a:t>
            </a:r>
            <a:endParaRPr lang="en-US" sz="1400" dirty="0"/>
          </a:p>
        </p:txBody>
      </p:sp>
      <p:pic>
        <p:nvPicPr>
          <p:cNvPr id="5" name="Old Bible with quote" descr="/private/tmp/claude-501/-Users-kynrek-Isolater/16221b55-4a13-4e0c-b4a5-ab49db02cd34/scratchpad/img/title.jpg">    </p:cNvPr>
          <p:cNvPicPr>
            <a:picLocks noChangeAspect="1"/>
          </p:cNvPicPr>
          <p:nvPr/>
        </p:nvPicPr>
        <p:blipFill>
          <a:blip r:embed="rId1"/>
          <a:srcRect l="0" r="0" t="0" b="0"/>
          <a:stretch/>
        </p:blipFill>
        <p:spPr>
          <a:xfrm>
            <a:off x="5120640" y="0"/>
            <a:ext cx="402336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What does Scripture claim about itself?</a:t>
            </a:r>
            <a:endParaRPr lang="en-US" sz="3200" dirty="0"/>
          </a:p>
        </p:txBody>
      </p:sp>
      <p:sp>
        <p:nvSpPr>
          <p:cNvPr id="3" name="Text 1"/>
          <p:cNvSpPr txBox="1"/>
          <p:nvPr/>
        </p:nvSpPr>
        <p:spPr>
          <a:xfrm>
            <a:off x="457200" y="914400"/>
            <a:ext cx="8229600" cy="274320"/>
          </a:xfrm>
          <a:prstGeom prst="rect">
            <a:avLst/>
          </a:prstGeom>
          <a:noFill/>
          <a:ln/>
        </p:spPr>
        <p:txBody>
          <a:bodyPr wrap="square" lIns="0" tIns="0" rIns="0" bIns="0" rtlCol="0" anchor="ctr"/>
          <a:lstStyle/>
          <a:p>
            <a:pPr indent="0" marL="0">
              <a:buNone/>
            </a:pPr>
            <a:r>
              <a:rPr lang="en-US" sz="1400" i="1" dirty="0">
                <a:solidFill>
                  <a:schemeClr val="bg2"/>
                </a:solidFill>
              </a:rPr>
              <a:t>“The grass withers, the flower fades, but the word of our God will stand forever.” Isaiah 40:8</a:t>
            </a:r>
            <a:endParaRPr lang="en-US" sz="1400" dirty="0"/>
          </a:p>
        </p:txBody>
      </p:sp>
      <p:sp>
        <p:nvSpPr>
          <p:cNvPr id="4" name="card"/>
          <p:cNvSpPr/>
          <p:nvPr/>
        </p:nvSpPr>
        <p:spPr>
          <a:xfrm>
            <a:off x="457200" y="1280160"/>
            <a:ext cx="2560320" cy="2240280"/>
          </a:xfrm>
          <a:prstGeom prst="roundRect">
            <a:avLst>
              <a:gd name="adj" fmla="val 3265"/>
            </a:avLst>
          </a:prstGeom>
          <a:solidFill>
            <a:schemeClr val="tx2"/>
          </a:solidFill>
          <a:ln/>
        </p:spPr>
      </p:sp>
      <p:sp>
        <p:nvSpPr>
          <p:cNvPr id="5" name="Text 3"/>
          <p:cNvSpPr txBox="1"/>
          <p:nvPr/>
        </p:nvSpPr>
        <p:spPr>
          <a:xfrm>
            <a:off x="658368" y="1389888"/>
            <a:ext cx="2194560" cy="320040"/>
          </a:xfrm>
          <a:prstGeom prst="rect">
            <a:avLst/>
          </a:prstGeom>
          <a:noFill/>
          <a:ln/>
        </p:spPr>
        <p:txBody>
          <a:bodyPr wrap="square" lIns="0" tIns="0" rIns="0" bIns="0" rtlCol="0" anchor="ctr"/>
          <a:lstStyle/>
          <a:p>
            <a:pPr indent="0" marL="0">
              <a:buNone/>
            </a:pPr>
            <a:r>
              <a:rPr lang="en-US" sz="1600" b="1" dirty="0">
                <a:solidFill>
                  <a:schemeClr val="accent1"/>
                </a:solidFill>
              </a:rPr>
              <a:t>Permanent</a:t>
            </a:r>
            <a:endParaRPr lang="en-US" sz="1600" dirty="0"/>
          </a:p>
        </p:txBody>
      </p:sp>
      <p:sp>
        <p:nvSpPr>
          <p:cNvPr id="6" name="Text 4"/>
          <p:cNvSpPr txBox="1"/>
          <p:nvPr/>
        </p:nvSpPr>
        <p:spPr>
          <a:xfrm>
            <a:off x="658368" y="1700784"/>
            <a:ext cx="2194560" cy="237744"/>
          </a:xfrm>
          <a:prstGeom prst="rect">
            <a:avLst/>
          </a:prstGeom>
          <a:noFill/>
          <a:ln/>
        </p:spPr>
        <p:txBody>
          <a:bodyPr wrap="square" lIns="0" tIns="0" rIns="0" bIns="0" rtlCol="0" anchor="ctr"/>
          <a:lstStyle/>
          <a:p>
            <a:pPr indent="0" marL="0">
              <a:buNone/>
            </a:pPr>
            <a:r>
              <a:rPr lang="en-US" sz="1100" b="1" dirty="0">
                <a:solidFill>
                  <a:schemeClr val="accent3"/>
                </a:solidFill>
              </a:rPr>
              <a:t>Matthew 24:35</a:t>
            </a:r>
            <a:endParaRPr lang="en-US" sz="1100" dirty="0"/>
          </a:p>
        </p:txBody>
      </p:sp>
      <p:sp>
        <p:nvSpPr>
          <p:cNvPr id="7" name="Text 5"/>
          <p:cNvSpPr txBox="1"/>
          <p:nvPr/>
        </p:nvSpPr>
        <p:spPr>
          <a:xfrm>
            <a:off x="658368" y="1975104"/>
            <a:ext cx="2194560" cy="1508760"/>
          </a:xfrm>
          <a:prstGeom prst="rect">
            <a:avLst/>
          </a:prstGeom>
          <a:noFill/>
          <a:ln/>
        </p:spPr>
        <p:txBody>
          <a:bodyPr wrap="square" lIns="0" tIns="0" rIns="0" bIns="0" rtlCol="0" anchor="t"/>
          <a:lstStyle/>
          <a:p>
            <a:pPr indent="0" marL="0">
              <a:buNone/>
            </a:pPr>
            <a:r>
              <a:rPr lang="en-US" sz="1200" i="1" dirty="0">
                <a:solidFill>
                  <a:schemeClr val="bg1"/>
                </a:solidFill>
              </a:rPr>
              <a:t>“Heaven and earth will pass away, but my words will not pass away.”</a:t>
            </a:r>
            <a:endParaRPr lang="en-US" sz="1200" dirty="0"/>
          </a:p>
        </p:txBody>
      </p:sp>
      <p:sp>
        <p:nvSpPr>
          <p:cNvPr id="8" name="card"/>
          <p:cNvSpPr/>
          <p:nvPr/>
        </p:nvSpPr>
        <p:spPr>
          <a:xfrm>
            <a:off x="3291840" y="1280160"/>
            <a:ext cx="2560320" cy="2240280"/>
          </a:xfrm>
          <a:prstGeom prst="roundRect">
            <a:avLst>
              <a:gd name="adj" fmla="val 3265"/>
            </a:avLst>
          </a:prstGeom>
          <a:solidFill>
            <a:schemeClr val="tx2"/>
          </a:solidFill>
          <a:ln/>
        </p:spPr>
      </p:sp>
      <p:sp>
        <p:nvSpPr>
          <p:cNvPr id="9" name="Text 7"/>
          <p:cNvSpPr txBox="1"/>
          <p:nvPr/>
        </p:nvSpPr>
        <p:spPr>
          <a:xfrm>
            <a:off x="3493008" y="1389888"/>
            <a:ext cx="2194560" cy="320040"/>
          </a:xfrm>
          <a:prstGeom prst="rect">
            <a:avLst/>
          </a:prstGeom>
          <a:noFill/>
          <a:ln/>
        </p:spPr>
        <p:txBody>
          <a:bodyPr wrap="square" lIns="0" tIns="0" rIns="0" bIns="0" rtlCol="0" anchor="ctr"/>
          <a:lstStyle/>
          <a:p>
            <a:pPr indent="0" marL="0">
              <a:buNone/>
            </a:pPr>
            <a:r>
              <a:rPr lang="en-US" sz="1600" b="1" dirty="0">
                <a:solidFill>
                  <a:schemeClr val="accent1"/>
                </a:solidFill>
              </a:rPr>
              <a:t>God-breathed</a:t>
            </a:r>
            <a:endParaRPr lang="en-US" sz="1600" dirty="0"/>
          </a:p>
        </p:txBody>
      </p:sp>
      <p:sp>
        <p:nvSpPr>
          <p:cNvPr id="10" name="Text 8"/>
          <p:cNvSpPr txBox="1"/>
          <p:nvPr/>
        </p:nvSpPr>
        <p:spPr>
          <a:xfrm>
            <a:off x="3493008" y="1700784"/>
            <a:ext cx="2194560" cy="237744"/>
          </a:xfrm>
          <a:prstGeom prst="rect">
            <a:avLst/>
          </a:prstGeom>
          <a:noFill/>
          <a:ln/>
        </p:spPr>
        <p:txBody>
          <a:bodyPr wrap="square" lIns="0" tIns="0" rIns="0" bIns="0" rtlCol="0" anchor="ctr"/>
          <a:lstStyle/>
          <a:p>
            <a:pPr indent="0" marL="0">
              <a:buNone/>
            </a:pPr>
            <a:r>
              <a:rPr lang="en-US" sz="1100" b="1" dirty="0">
                <a:solidFill>
                  <a:schemeClr val="accent3"/>
                </a:solidFill>
              </a:rPr>
              <a:t>2 Timothy 3:16–17</a:t>
            </a:r>
            <a:endParaRPr lang="en-US" sz="1100" dirty="0"/>
          </a:p>
        </p:txBody>
      </p:sp>
      <p:sp>
        <p:nvSpPr>
          <p:cNvPr id="11" name="Text 9"/>
          <p:cNvSpPr txBox="1"/>
          <p:nvPr/>
        </p:nvSpPr>
        <p:spPr>
          <a:xfrm>
            <a:off x="3493008" y="1975104"/>
            <a:ext cx="2194560" cy="1508760"/>
          </a:xfrm>
          <a:prstGeom prst="rect">
            <a:avLst/>
          </a:prstGeom>
          <a:noFill/>
          <a:ln/>
        </p:spPr>
        <p:txBody>
          <a:bodyPr wrap="square" lIns="0" tIns="0" rIns="0" bIns="0" rtlCol="0" anchor="t"/>
          <a:lstStyle/>
          <a:p>
            <a:pPr indent="0" marL="0">
              <a:buNone/>
            </a:pPr>
            <a:r>
              <a:rPr lang="en-US" sz="1200" i="1" dirty="0">
                <a:solidFill>
                  <a:schemeClr val="bg1"/>
                </a:solidFill>
              </a:rPr>
              <a:t>“All Scripture is breathed out by God and profitable for teaching, for reproof, for correction, and for training in righteousness, that the man of God may be complete, equipped for every good work.”</a:t>
            </a:r>
            <a:endParaRPr lang="en-US" sz="1200" dirty="0"/>
          </a:p>
        </p:txBody>
      </p:sp>
      <p:sp>
        <p:nvSpPr>
          <p:cNvPr id="12" name="card"/>
          <p:cNvSpPr/>
          <p:nvPr/>
        </p:nvSpPr>
        <p:spPr>
          <a:xfrm>
            <a:off x="6126480" y="1280160"/>
            <a:ext cx="2560320" cy="2240280"/>
          </a:xfrm>
          <a:prstGeom prst="roundRect">
            <a:avLst>
              <a:gd name="adj" fmla="val 3265"/>
            </a:avLst>
          </a:prstGeom>
          <a:solidFill>
            <a:schemeClr val="tx2"/>
          </a:solidFill>
          <a:ln/>
        </p:spPr>
      </p:sp>
      <p:sp>
        <p:nvSpPr>
          <p:cNvPr id="13" name="Text 11"/>
          <p:cNvSpPr txBox="1"/>
          <p:nvPr/>
        </p:nvSpPr>
        <p:spPr>
          <a:xfrm>
            <a:off x="6327648" y="1389888"/>
            <a:ext cx="2194560" cy="320040"/>
          </a:xfrm>
          <a:prstGeom prst="rect">
            <a:avLst/>
          </a:prstGeom>
          <a:noFill/>
          <a:ln/>
        </p:spPr>
        <p:txBody>
          <a:bodyPr wrap="square" lIns="0" tIns="0" rIns="0" bIns="0" rtlCol="0" anchor="ctr"/>
          <a:lstStyle/>
          <a:p>
            <a:pPr indent="0" marL="0">
              <a:buNone/>
            </a:pPr>
            <a:r>
              <a:rPr lang="en-US" sz="1600" b="1" dirty="0">
                <a:solidFill>
                  <a:schemeClr val="accent1"/>
                </a:solidFill>
              </a:rPr>
              <a:t>Accurate</a:t>
            </a:r>
            <a:endParaRPr lang="en-US" sz="1600" dirty="0"/>
          </a:p>
        </p:txBody>
      </p:sp>
      <p:sp>
        <p:nvSpPr>
          <p:cNvPr id="14" name="Text 12"/>
          <p:cNvSpPr txBox="1"/>
          <p:nvPr/>
        </p:nvSpPr>
        <p:spPr>
          <a:xfrm>
            <a:off x="6327648" y="1700784"/>
            <a:ext cx="2194560" cy="237744"/>
          </a:xfrm>
          <a:prstGeom prst="rect">
            <a:avLst/>
          </a:prstGeom>
          <a:noFill/>
          <a:ln/>
        </p:spPr>
        <p:txBody>
          <a:bodyPr wrap="square" lIns="0" tIns="0" rIns="0" bIns="0" rtlCol="0" anchor="ctr"/>
          <a:lstStyle/>
          <a:p>
            <a:pPr indent="0" marL="0">
              <a:buNone/>
            </a:pPr>
            <a:r>
              <a:rPr lang="en-US" sz="1100" b="1" dirty="0">
                <a:solidFill>
                  <a:schemeClr val="accent3"/>
                </a:solidFill>
              </a:rPr>
              <a:t>John 14:26</a:t>
            </a:r>
            <a:endParaRPr lang="en-US" sz="1100" dirty="0"/>
          </a:p>
        </p:txBody>
      </p:sp>
      <p:sp>
        <p:nvSpPr>
          <p:cNvPr id="15" name="Text 13"/>
          <p:cNvSpPr txBox="1"/>
          <p:nvPr/>
        </p:nvSpPr>
        <p:spPr>
          <a:xfrm>
            <a:off x="6327648" y="1975104"/>
            <a:ext cx="2194560" cy="1508760"/>
          </a:xfrm>
          <a:prstGeom prst="rect">
            <a:avLst/>
          </a:prstGeom>
          <a:noFill/>
          <a:ln/>
        </p:spPr>
        <p:txBody>
          <a:bodyPr wrap="square" lIns="0" tIns="0" rIns="0" bIns="0" rtlCol="0" anchor="t"/>
          <a:lstStyle/>
          <a:p>
            <a:pPr indent="0" marL="0">
              <a:buNone/>
            </a:pPr>
            <a:r>
              <a:rPr lang="en-US" sz="1200" i="1" dirty="0">
                <a:solidFill>
                  <a:schemeClr val="bg1"/>
                </a:solidFill>
              </a:rPr>
              <a:t>“But the Helper, the Holy Spirit, whom the Father will send in my name, he will teach you all things and bring to your remembrance all that I have said to you.”</a:t>
            </a:r>
            <a:endParaRPr lang="en-US" sz="1200" dirty="0"/>
          </a:p>
        </p:txBody>
      </p:sp>
      <p:sp>
        <p:nvSpPr>
          <p:cNvPr id="16" name="card"/>
          <p:cNvSpPr/>
          <p:nvPr/>
        </p:nvSpPr>
        <p:spPr>
          <a:xfrm>
            <a:off x="457200" y="3630168"/>
            <a:ext cx="8229600" cy="548640"/>
          </a:xfrm>
          <a:prstGeom prst="roundRect">
            <a:avLst>
              <a:gd name="adj" fmla="val 13333"/>
            </a:avLst>
          </a:prstGeom>
          <a:solidFill>
            <a:schemeClr val="tx2"/>
          </a:solidFill>
          <a:ln/>
        </p:spPr>
      </p:sp>
      <p:sp>
        <p:nvSpPr>
          <p:cNvPr id="17" name="Text 15"/>
          <p:cNvSpPr txBox="1"/>
          <p:nvPr/>
        </p:nvSpPr>
        <p:spPr>
          <a:xfrm>
            <a:off x="640080" y="3630168"/>
            <a:ext cx="7863840" cy="548640"/>
          </a:xfrm>
          <a:prstGeom prst="rect">
            <a:avLst/>
          </a:prstGeom>
          <a:noFill/>
          <a:ln/>
        </p:spPr>
        <p:txBody>
          <a:bodyPr wrap="square" lIns="0" tIns="0" rIns="0" bIns="0" rtlCol="0" anchor="ctr"/>
          <a:lstStyle/>
          <a:p>
            <a:pPr indent="0" marL="0">
              <a:buNone/>
            </a:pPr>
            <a:r>
              <a:rPr lang="en-US" sz="1200" b="1" dirty="0">
                <a:solidFill>
                  <a:schemeClr val="accent1"/>
                </a:solidFill>
              </a:rPr>
              <a:t>Paul’s letters are Scripture too: </a:t>
            </a:r>
            <a:pPr indent="0" marL="0">
              <a:buNone/>
            </a:pPr>
            <a:r>
              <a:rPr lang="en-US" sz="1200" i="1" dirty="0">
                <a:solidFill>
                  <a:schemeClr val="bg1"/>
                </a:solidFill>
              </a:rPr>
              <a:t>Peter says some things in Paul’s letters are hard to understand, “which the ignorant and unstable twist to their own destruction, as they do the other Scriptures.” </a:t>
            </a:r>
            <a:pPr indent="0" marL="0">
              <a:buNone/>
            </a:pPr>
            <a:r>
              <a:rPr lang="en-US" sz="1000" dirty="0">
                <a:solidFill>
                  <a:schemeClr val="accent3"/>
                </a:solidFill>
              </a:rPr>
              <a:t>2 Peter 3:15–16</a:t>
            </a:r>
            <a:endParaRPr lang="en-US" sz="1200" dirty="0"/>
          </a:p>
        </p:txBody>
      </p:sp>
      <p:sp>
        <p:nvSpPr>
          <p:cNvPr id="18" name="Text 16"/>
          <p:cNvSpPr txBox="1"/>
          <p:nvPr/>
        </p:nvSpPr>
        <p:spPr>
          <a:xfrm>
            <a:off x="457200" y="4251960"/>
            <a:ext cx="8229600" cy="365760"/>
          </a:xfrm>
          <a:prstGeom prst="rect">
            <a:avLst/>
          </a:prstGeom>
          <a:noFill/>
          <a:ln/>
        </p:spPr>
        <p:txBody>
          <a:bodyPr wrap="square" lIns="0" tIns="0" rIns="0" bIns="0" rtlCol="0" anchor="t"/>
          <a:lstStyle/>
          <a:p>
            <a:pPr indent="0" marL="0">
              <a:buNone/>
            </a:pPr>
            <a:r>
              <a:rPr lang="en-US" sz="1200" i="1" dirty="0">
                <a:solidFill>
                  <a:schemeClr val="accent4"/>
                </a:solidFill>
              </a:rPr>
              <a:t>Scripture claims divine origin, permanence, and Spirit-enabled accuracy in recording Jesus’ words. The rest of this talk tests whether the record bears that out.</a:t>
            </a:r>
            <a:endParaRPr lang="en-US" sz="1200" dirty="0"/>
          </a:p>
        </p:txBody>
      </p:sp>
      <p:sp>
        <p:nvSpPr>
          <p:cNvPr id="19" name="Text 17"/>
          <p:cNvSpPr txBox="1"/>
          <p:nvPr/>
        </p:nvSpPr>
        <p:spPr>
          <a:xfrm>
            <a:off x="457200" y="4617720"/>
            <a:ext cx="7589520" cy="182880"/>
          </a:xfrm>
          <a:prstGeom prst="rect">
            <a:avLst/>
          </a:prstGeom>
          <a:noFill/>
          <a:ln/>
        </p:spPr>
        <p:txBody>
          <a:bodyPr wrap="square" lIns="0" tIns="0" rIns="0" bIns="0" rtlCol="0" anchor="ctr"/>
          <a:lstStyle/>
          <a:p>
            <a:pPr indent="0" marL="0">
              <a:buNone/>
            </a:pPr>
            <a:r>
              <a:rPr lang="en-US" sz="800" dirty="0">
                <a:solidFill>
                  <a:schemeClr val="bg2"/>
                </a:solidFill>
              </a:rPr>
              <a:t>Scripture quotations are from the ESV® Bible (The Holy Bible, English Standard Version®), © 2001 by Crossway. Used by permission. All rights reserved.</a:t>
            </a:r>
            <a:endParaRPr lang="en-US" sz="8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Even Peter found Paul hard to follow</a:t>
            </a:r>
            <a:endParaRPr lang="en-US" sz="3200" dirty="0"/>
          </a:p>
        </p:txBody>
      </p:sp>
      <p:sp>
        <p:nvSpPr>
          <p:cNvPr id="3" name="Text 1"/>
          <p:cNvSpPr txBox="1"/>
          <p:nvPr/>
        </p:nvSpPr>
        <p:spPr>
          <a:xfrm>
            <a:off x="457200" y="914400"/>
            <a:ext cx="8229600" cy="320040"/>
          </a:xfrm>
          <a:prstGeom prst="rect">
            <a:avLst/>
          </a:prstGeom>
          <a:noFill/>
          <a:ln/>
        </p:spPr>
        <p:txBody>
          <a:bodyPr wrap="square" lIns="0" tIns="0" rIns="0" bIns="0" rtlCol="0" anchor="ctr"/>
          <a:lstStyle/>
          <a:p>
            <a:pPr indent="0" marL="0">
              <a:buNone/>
            </a:pPr>
            <a:r>
              <a:rPr lang="en-US" sz="1500" i="1" dirty="0">
                <a:solidFill>
                  <a:schemeClr val="bg1"/>
                </a:solidFill>
              </a:rPr>
              <a:t>“There are some things in them that are hard to understand…” </a:t>
            </a:r>
            <a:pPr indent="0" marL="0">
              <a:buNone/>
            </a:pPr>
            <a:r>
              <a:rPr lang="en-US" sz="1100" b="1" dirty="0">
                <a:solidFill>
                  <a:schemeClr val="accent3"/>
                </a:solidFill>
              </a:rPr>
              <a:t>2 Peter 3:16, on Paul’s letters</a:t>
            </a:r>
            <a:endParaRPr lang="en-US" sz="1500" dirty="0"/>
          </a:p>
        </p:txBody>
      </p:sp>
      <p:sp>
        <p:nvSpPr>
          <p:cNvPr id="4" name="card"/>
          <p:cNvSpPr/>
          <p:nvPr/>
        </p:nvSpPr>
        <p:spPr>
          <a:xfrm>
            <a:off x="457200" y="1371600"/>
            <a:ext cx="3977640" cy="2743200"/>
          </a:xfrm>
          <a:prstGeom prst="roundRect">
            <a:avLst>
              <a:gd name="adj" fmla="val 2667"/>
            </a:avLst>
          </a:prstGeom>
          <a:solidFill>
            <a:schemeClr val="tx2"/>
          </a:solidFill>
          <a:ln/>
        </p:spPr>
      </p:sp>
      <p:sp>
        <p:nvSpPr>
          <p:cNvPr id="5" name="Text 3"/>
          <p:cNvSpPr txBox="1"/>
          <p:nvPr/>
        </p:nvSpPr>
        <p:spPr>
          <a:xfrm>
            <a:off x="731520" y="1481328"/>
            <a:ext cx="3474720" cy="384048"/>
          </a:xfrm>
          <a:prstGeom prst="rect">
            <a:avLst/>
          </a:prstGeom>
          <a:noFill/>
          <a:ln/>
        </p:spPr>
        <p:txBody>
          <a:bodyPr wrap="square" lIns="0" tIns="0" rIns="0" bIns="0" rtlCol="0" anchor="ctr"/>
          <a:lstStyle/>
          <a:p>
            <a:pPr indent="0" marL="0">
              <a:buNone/>
            </a:pPr>
            <a:r>
              <a:rPr lang="en-US" sz="2000" b="1" dirty="0">
                <a:solidFill>
                  <a:schemeClr val="accent1"/>
                </a:solidFill>
                <a:latin typeface="Cambria" pitchFamily="34" charset="0"/>
                <a:ea typeface="Cambria" pitchFamily="34" charset="-122"/>
                <a:cs typeface="Cambria" pitchFamily="34" charset="-120"/>
              </a:rPr>
              <a:t>“Because of the angels”?</a:t>
            </a:r>
            <a:endParaRPr lang="en-US" sz="2000" dirty="0"/>
          </a:p>
        </p:txBody>
      </p:sp>
      <p:sp>
        <p:nvSpPr>
          <p:cNvPr id="6" name="Text 4"/>
          <p:cNvSpPr txBox="1"/>
          <p:nvPr/>
        </p:nvSpPr>
        <p:spPr>
          <a:xfrm>
            <a:off x="731520" y="1874520"/>
            <a:ext cx="3474720" cy="237744"/>
          </a:xfrm>
          <a:prstGeom prst="rect">
            <a:avLst/>
          </a:prstGeom>
          <a:noFill/>
          <a:ln/>
        </p:spPr>
        <p:txBody>
          <a:bodyPr wrap="square" lIns="0" tIns="0" rIns="0" bIns="0" rtlCol="0" anchor="ctr"/>
          <a:lstStyle/>
          <a:p>
            <a:pPr indent="0" marL="0">
              <a:buNone/>
            </a:pPr>
            <a:r>
              <a:rPr lang="en-US" sz="1200" b="1" dirty="0">
                <a:solidFill>
                  <a:schemeClr val="accent3"/>
                </a:solidFill>
              </a:rPr>
              <a:t>1 Corinthians 11:10</a:t>
            </a:r>
            <a:endParaRPr lang="en-US" sz="1200" dirty="0"/>
          </a:p>
        </p:txBody>
      </p:sp>
      <p:sp>
        <p:nvSpPr>
          <p:cNvPr id="7" name="Text 5"/>
          <p:cNvSpPr txBox="1"/>
          <p:nvPr/>
        </p:nvSpPr>
        <p:spPr>
          <a:xfrm>
            <a:off x="731520" y="2148840"/>
            <a:ext cx="3474720" cy="1097280"/>
          </a:xfrm>
          <a:prstGeom prst="rect">
            <a:avLst/>
          </a:prstGeom>
          <a:noFill/>
          <a:ln/>
        </p:spPr>
        <p:txBody>
          <a:bodyPr wrap="square" lIns="0" tIns="0" rIns="0" bIns="0" rtlCol="0" anchor="t"/>
          <a:lstStyle/>
          <a:p>
            <a:pPr indent="0" marL="0">
              <a:buNone/>
            </a:pPr>
            <a:r>
              <a:rPr lang="en-US" sz="1400" i="1" dirty="0">
                <a:solidFill>
                  <a:schemeClr val="bg1"/>
                </a:solidFill>
              </a:rPr>
              <a:t>“That is why a wife ought to have a symbol of authority on her head, because of the angels.”</a:t>
            </a:r>
            <a:endParaRPr lang="en-US" sz="1400" dirty="0"/>
          </a:p>
        </p:txBody>
      </p:sp>
      <p:sp>
        <p:nvSpPr>
          <p:cNvPr id="8" name="Text 6"/>
          <p:cNvSpPr txBox="1"/>
          <p:nvPr/>
        </p:nvSpPr>
        <p:spPr>
          <a:xfrm>
            <a:off x="731520" y="3291840"/>
            <a:ext cx="3474720" cy="731520"/>
          </a:xfrm>
          <a:prstGeom prst="rect">
            <a:avLst/>
          </a:prstGeom>
          <a:noFill/>
          <a:ln/>
        </p:spPr>
        <p:txBody>
          <a:bodyPr wrap="square" lIns="0" tIns="0" rIns="0" bIns="0" rtlCol="0" anchor="t"/>
          <a:lstStyle/>
          <a:p>
            <a:pPr indent="0" marL="0">
              <a:buNone/>
            </a:pPr>
            <a:r>
              <a:rPr lang="en-US" sz="1200" dirty="0">
                <a:solidFill>
                  <a:schemeClr val="bg2"/>
                </a:solidFill>
              </a:rPr>
              <a:t>Head coverings, fine. But what do angels have to do with it? Paul doesn’t say, and scholars still debate it.</a:t>
            </a:r>
            <a:endParaRPr lang="en-US" sz="1200" dirty="0"/>
          </a:p>
        </p:txBody>
      </p:sp>
      <p:sp>
        <p:nvSpPr>
          <p:cNvPr id="9" name="card"/>
          <p:cNvSpPr/>
          <p:nvPr/>
        </p:nvSpPr>
        <p:spPr>
          <a:xfrm>
            <a:off x="4709160" y="1371600"/>
            <a:ext cx="3977640" cy="2743200"/>
          </a:xfrm>
          <a:prstGeom prst="roundRect">
            <a:avLst>
              <a:gd name="adj" fmla="val 2667"/>
            </a:avLst>
          </a:prstGeom>
          <a:solidFill>
            <a:schemeClr val="tx2"/>
          </a:solidFill>
          <a:ln/>
        </p:spPr>
      </p:sp>
      <p:sp>
        <p:nvSpPr>
          <p:cNvPr id="10" name="Text 8"/>
          <p:cNvSpPr txBox="1"/>
          <p:nvPr/>
        </p:nvSpPr>
        <p:spPr>
          <a:xfrm>
            <a:off x="4983480" y="1481328"/>
            <a:ext cx="3474720" cy="384048"/>
          </a:xfrm>
          <a:prstGeom prst="rect">
            <a:avLst/>
          </a:prstGeom>
          <a:noFill/>
          <a:ln/>
        </p:spPr>
        <p:txBody>
          <a:bodyPr wrap="square" lIns="0" tIns="0" rIns="0" bIns="0" rtlCol="0" anchor="ctr"/>
          <a:lstStyle/>
          <a:p>
            <a:pPr indent="0" marL="0">
              <a:buNone/>
            </a:pPr>
            <a:r>
              <a:rPr lang="en-US" sz="2000" b="1" dirty="0">
                <a:solidFill>
                  <a:schemeClr val="accent1"/>
                </a:solidFill>
                <a:latin typeface="Cambria" pitchFamily="34" charset="0"/>
                <a:ea typeface="Cambria" pitchFamily="34" charset="-122"/>
                <a:cs typeface="Cambria" pitchFamily="34" charset="-120"/>
              </a:rPr>
              <a:t>Baptized for the dead?</a:t>
            </a:r>
            <a:endParaRPr lang="en-US" sz="2000" dirty="0"/>
          </a:p>
        </p:txBody>
      </p:sp>
      <p:sp>
        <p:nvSpPr>
          <p:cNvPr id="11" name="Text 9"/>
          <p:cNvSpPr txBox="1"/>
          <p:nvPr/>
        </p:nvSpPr>
        <p:spPr>
          <a:xfrm>
            <a:off x="4983480" y="1874520"/>
            <a:ext cx="3474720" cy="237744"/>
          </a:xfrm>
          <a:prstGeom prst="rect">
            <a:avLst/>
          </a:prstGeom>
          <a:noFill/>
          <a:ln/>
        </p:spPr>
        <p:txBody>
          <a:bodyPr wrap="square" lIns="0" tIns="0" rIns="0" bIns="0" rtlCol="0" anchor="ctr"/>
          <a:lstStyle/>
          <a:p>
            <a:pPr indent="0" marL="0">
              <a:buNone/>
            </a:pPr>
            <a:r>
              <a:rPr lang="en-US" sz="1200" b="1" dirty="0">
                <a:solidFill>
                  <a:schemeClr val="accent3"/>
                </a:solidFill>
              </a:rPr>
              <a:t>1 Corinthians 15:29</a:t>
            </a:r>
            <a:endParaRPr lang="en-US" sz="1200" dirty="0"/>
          </a:p>
        </p:txBody>
      </p:sp>
      <p:sp>
        <p:nvSpPr>
          <p:cNvPr id="12" name="Text 10"/>
          <p:cNvSpPr txBox="1"/>
          <p:nvPr/>
        </p:nvSpPr>
        <p:spPr>
          <a:xfrm>
            <a:off x="4983480" y="2148840"/>
            <a:ext cx="3474720" cy="1097280"/>
          </a:xfrm>
          <a:prstGeom prst="rect">
            <a:avLst/>
          </a:prstGeom>
          <a:noFill/>
          <a:ln/>
        </p:spPr>
        <p:txBody>
          <a:bodyPr wrap="square" lIns="0" tIns="0" rIns="0" bIns="0" rtlCol="0" anchor="t"/>
          <a:lstStyle/>
          <a:p>
            <a:pPr indent="0" marL="0">
              <a:buNone/>
            </a:pPr>
            <a:r>
              <a:rPr lang="en-US" sz="1400" i="1" dirty="0">
                <a:solidFill>
                  <a:schemeClr val="bg1"/>
                </a:solidFill>
              </a:rPr>
              <a:t>“Otherwise, what do people mean by being baptized on behalf of the dead? If the dead are not raised at all, why are people baptized on their behalf?”</a:t>
            </a:r>
            <a:endParaRPr lang="en-US" sz="1400" dirty="0"/>
          </a:p>
        </p:txBody>
      </p:sp>
      <p:sp>
        <p:nvSpPr>
          <p:cNvPr id="13" name="Text 11"/>
          <p:cNvSpPr txBox="1"/>
          <p:nvPr/>
        </p:nvSpPr>
        <p:spPr>
          <a:xfrm>
            <a:off x="4983480" y="3291840"/>
            <a:ext cx="3474720" cy="731520"/>
          </a:xfrm>
          <a:prstGeom prst="rect">
            <a:avLst/>
          </a:prstGeom>
          <a:noFill/>
          <a:ln/>
        </p:spPr>
        <p:txBody>
          <a:bodyPr wrap="square" lIns="0" tIns="0" rIns="0" bIns="0" rtlCol="0" anchor="t"/>
          <a:lstStyle/>
          <a:p>
            <a:pPr indent="0" marL="0">
              <a:buNone/>
            </a:pPr>
            <a:r>
              <a:rPr lang="en-US" sz="1200" dirty="0">
                <a:solidFill>
                  <a:schemeClr val="bg2"/>
                </a:solidFill>
              </a:rPr>
              <a:t>Mentioned once, never explained. One study catalogued about 40 interpretations.</a:t>
            </a:r>
            <a:endParaRPr lang="en-US" sz="1200" dirty="0"/>
          </a:p>
        </p:txBody>
      </p:sp>
      <p:sp>
        <p:nvSpPr>
          <p:cNvPr id="14" name="Text 12"/>
          <p:cNvSpPr txBox="1"/>
          <p:nvPr/>
        </p:nvSpPr>
        <p:spPr>
          <a:xfrm>
            <a:off x="457200" y="4206240"/>
            <a:ext cx="8229600" cy="292608"/>
          </a:xfrm>
          <a:prstGeom prst="rect">
            <a:avLst/>
          </a:prstGeom>
          <a:noFill/>
          <a:ln/>
        </p:spPr>
        <p:txBody>
          <a:bodyPr wrap="square" lIns="0" tIns="0" rIns="0" bIns="0" rtlCol="0" anchor="ctr"/>
          <a:lstStyle/>
          <a:p>
            <a:pPr indent="0" marL="0">
              <a:buNone/>
            </a:pPr>
            <a:r>
              <a:rPr lang="en-US" sz="1300" i="1" dirty="0">
                <a:solidFill>
                  <a:schemeClr val="accent4"/>
                </a:solidFill>
              </a:rPr>
              <a:t>Hard to understand is not the same as unreliable: Peter still ranks Paul’s letters with “the other Scriptures.”</a:t>
            </a:r>
            <a:endParaRPr lang="en-US" sz="1300" dirty="0"/>
          </a:p>
        </p:txBody>
      </p:sp>
      <p:sp>
        <p:nvSpPr>
          <p:cNvPr id="15" name="Text 13"/>
          <p:cNvSpPr txBox="1"/>
          <p:nvPr/>
        </p:nvSpPr>
        <p:spPr>
          <a:xfrm>
            <a:off x="457200" y="4526280"/>
            <a:ext cx="7680960" cy="201168"/>
          </a:xfrm>
          <a:prstGeom prst="rect">
            <a:avLst/>
          </a:prstGeom>
          <a:noFill/>
          <a:ln/>
        </p:spPr>
        <p:txBody>
          <a:bodyPr wrap="square" lIns="0" tIns="0" rIns="0" bIns="0" rtlCol="0" anchor="ctr"/>
          <a:lstStyle/>
          <a:p>
            <a:pPr indent="0" marL="0">
              <a:buNone/>
            </a:pPr>
            <a:r>
              <a:rPr lang="en-US" sz="800" dirty="0">
                <a:solidFill>
                  <a:schemeClr val="bg2"/>
                </a:solidFill>
              </a:rPr>
              <a:t>2 Peter 3:16; 1 Corinthians 11:10; 15:29 (ESV). Interpretations: B. M. Foschini, “Those Who Are Baptized for the Dead,” Catholic Biblical Quarterly 12–13 (1950–51).</a:t>
            </a:r>
            <a:endParaRPr lang="en-US" sz="8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Unashamed, and ready to give a reason</a:t>
            </a:r>
            <a:endParaRPr lang="en-US" sz="3200" dirty="0"/>
          </a:p>
        </p:txBody>
      </p:sp>
      <p:sp>
        <p:nvSpPr>
          <p:cNvPr id="3" name="card"/>
          <p:cNvSpPr/>
          <p:nvPr/>
        </p:nvSpPr>
        <p:spPr>
          <a:xfrm>
            <a:off x="457200" y="1051560"/>
            <a:ext cx="3977640" cy="2377440"/>
          </a:xfrm>
          <a:prstGeom prst="roundRect">
            <a:avLst>
              <a:gd name="adj" fmla="val 3077"/>
            </a:avLst>
          </a:prstGeom>
          <a:solidFill>
            <a:schemeClr val="tx2"/>
          </a:solidFill>
          <a:ln/>
        </p:spPr>
      </p:sp>
      <p:sp>
        <p:nvSpPr>
          <p:cNvPr id="4" name="Text 2"/>
          <p:cNvSpPr txBox="1"/>
          <p:nvPr/>
        </p:nvSpPr>
        <p:spPr>
          <a:xfrm>
            <a:off x="731520" y="1161288"/>
            <a:ext cx="3474720" cy="411480"/>
          </a:xfrm>
          <a:prstGeom prst="rect">
            <a:avLst/>
          </a:prstGeom>
          <a:noFill/>
          <a:ln/>
        </p:spPr>
        <p:txBody>
          <a:bodyPr wrap="square" lIns="0" tIns="0" rIns="0" bIns="0" rtlCol="0" anchor="ctr"/>
          <a:lstStyle/>
          <a:p>
            <a:pPr indent="0" marL="0">
              <a:buNone/>
            </a:pPr>
            <a:r>
              <a:rPr lang="en-US" sz="2200" b="1" dirty="0">
                <a:solidFill>
                  <a:schemeClr val="accent1"/>
                </a:solidFill>
                <a:latin typeface="Cambria" pitchFamily="34" charset="0"/>
                <a:ea typeface="Cambria" pitchFamily="34" charset="-122"/>
                <a:cs typeface="Cambria" pitchFamily="34" charset="-120"/>
              </a:rPr>
              <a:t>Unashamed</a:t>
            </a:r>
            <a:endParaRPr lang="en-US" sz="2200" dirty="0"/>
          </a:p>
        </p:txBody>
      </p:sp>
      <p:sp>
        <p:nvSpPr>
          <p:cNvPr id="5" name="Text 3"/>
          <p:cNvSpPr txBox="1"/>
          <p:nvPr/>
        </p:nvSpPr>
        <p:spPr>
          <a:xfrm>
            <a:off x="731520" y="1572768"/>
            <a:ext cx="3474720" cy="256032"/>
          </a:xfrm>
          <a:prstGeom prst="rect">
            <a:avLst/>
          </a:prstGeom>
          <a:noFill/>
          <a:ln/>
        </p:spPr>
        <p:txBody>
          <a:bodyPr wrap="square" lIns="0" tIns="0" rIns="0" bIns="0" rtlCol="0" anchor="ctr"/>
          <a:lstStyle/>
          <a:p>
            <a:pPr indent="0" marL="0">
              <a:buNone/>
            </a:pPr>
            <a:r>
              <a:rPr lang="en-US" sz="1300" b="1" dirty="0">
                <a:solidFill>
                  <a:schemeClr val="accent3"/>
                </a:solidFill>
              </a:rPr>
              <a:t>Romans 1:16</a:t>
            </a:r>
            <a:endParaRPr lang="en-US" sz="1300" dirty="0"/>
          </a:p>
        </p:txBody>
      </p:sp>
      <p:sp>
        <p:nvSpPr>
          <p:cNvPr id="6" name="Text 4"/>
          <p:cNvSpPr txBox="1"/>
          <p:nvPr/>
        </p:nvSpPr>
        <p:spPr>
          <a:xfrm>
            <a:off x="731520" y="1865376"/>
            <a:ext cx="3474720" cy="1508760"/>
          </a:xfrm>
          <a:prstGeom prst="rect">
            <a:avLst/>
          </a:prstGeom>
          <a:noFill/>
          <a:ln/>
        </p:spPr>
        <p:txBody>
          <a:bodyPr wrap="square" lIns="0" tIns="0" rIns="0" bIns="0" rtlCol="0" anchor="t"/>
          <a:lstStyle/>
          <a:p>
            <a:pPr indent="0" marL="0">
              <a:buNone/>
            </a:pPr>
            <a:r>
              <a:rPr lang="en-US" sz="1500" i="1" dirty="0">
                <a:solidFill>
                  <a:schemeClr val="bg1"/>
                </a:solidFill>
              </a:rPr>
              <a:t>“For I am not ashamed of the gospel, for it is the power of God for salvation to everyone who believes, to the Jew first and also to the Greek.”</a:t>
            </a:r>
            <a:endParaRPr lang="en-US" sz="1500" dirty="0"/>
          </a:p>
        </p:txBody>
      </p:sp>
      <p:sp>
        <p:nvSpPr>
          <p:cNvPr id="7" name="card"/>
          <p:cNvSpPr/>
          <p:nvPr/>
        </p:nvSpPr>
        <p:spPr>
          <a:xfrm>
            <a:off x="4709160" y="1051560"/>
            <a:ext cx="3977640" cy="2377440"/>
          </a:xfrm>
          <a:prstGeom prst="roundRect">
            <a:avLst>
              <a:gd name="adj" fmla="val 3077"/>
            </a:avLst>
          </a:prstGeom>
          <a:solidFill>
            <a:schemeClr val="tx2"/>
          </a:solidFill>
          <a:ln/>
        </p:spPr>
      </p:sp>
      <p:sp>
        <p:nvSpPr>
          <p:cNvPr id="8" name="Text 6"/>
          <p:cNvSpPr txBox="1"/>
          <p:nvPr/>
        </p:nvSpPr>
        <p:spPr>
          <a:xfrm>
            <a:off x="4983480" y="1161288"/>
            <a:ext cx="3474720" cy="411480"/>
          </a:xfrm>
          <a:prstGeom prst="rect">
            <a:avLst/>
          </a:prstGeom>
          <a:noFill/>
          <a:ln/>
        </p:spPr>
        <p:txBody>
          <a:bodyPr wrap="square" lIns="0" tIns="0" rIns="0" bIns="0" rtlCol="0" anchor="ctr"/>
          <a:lstStyle/>
          <a:p>
            <a:pPr indent="0" marL="0">
              <a:buNone/>
            </a:pPr>
            <a:r>
              <a:rPr lang="en-US" sz="2200" b="1" dirty="0">
                <a:solidFill>
                  <a:schemeClr val="accent1"/>
                </a:solidFill>
                <a:latin typeface="Cambria" pitchFamily="34" charset="0"/>
                <a:ea typeface="Cambria" pitchFamily="34" charset="-122"/>
                <a:cs typeface="Cambria" pitchFamily="34" charset="-120"/>
              </a:rPr>
              <a:t>Ready</a:t>
            </a:r>
            <a:endParaRPr lang="en-US" sz="2200" dirty="0"/>
          </a:p>
        </p:txBody>
      </p:sp>
      <p:sp>
        <p:nvSpPr>
          <p:cNvPr id="9" name="Text 7"/>
          <p:cNvSpPr txBox="1"/>
          <p:nvPr/>
        </p:nvSpPr>
        <p:spPr>
          <a:xfrm>
            <a:off x="4983480" y="1572768"/>
            <a:ext cx="3474720" cy="256032"/>
          </a:xfrm>
          <a:prstGeom prst="rect">
            <a:avLst/>
          </a:prstGeom>
          <a:noFill/>
          <a:ln/>
        </p:spPr>
        <p:txBody>
          <a:bodyPr wrap="square" lIns="0" tIns="0" rIns="0" bIns="0" rtlCol="0" anchor="ctr"/>
          <a:lstStyle/>
          <a:p>
            <a:pPr indent="0" marL="0">
              <a:buNone/>
            </a:pPr>
            <a:r>
              <a:rPr lang="en-US" sz="1300" b="1" dirty="0">
                <a:solidFill>
                  <a:schemeClr val="accent3"/>
                </a:solidFill>
              </a:rPr>
              <a:t>1 Peter 3:15</a:t>
            </a:r>
            <a:endParaRPr lang="en-US" sz="1300" dirty="0"/>
          </a:p>
        </p:txBody>
      </p:sp>
      <p:sp>
        <p:nvSpPr>
          <p:cNvPr id="10" name="Text 8"/>
          <p:cNvSpPr txBox="1"/>
          <p:nvPr/>
        </p:nvSpPr>
        <p:spPr>
          <a:xfrm>
            <a:off x="4983480" y="1865376"/>
            <a:ext cx="3474720" cy="1508760"/>
          </a:xfrm>
          <a:prstGeom prst="rect">
            <a:avLst/>
          </a:prstGeom>
          <a:noFill/>
          <a:ln/>
        </p:spPr>
        <p:txBody>
          <a:bodyPr wrap="square" lIns="0" tIns="0" rIns="0" bIns="0" rtlCol="0" anchor="t"/>
          <a:lstStyle/>
          <a:p>
            <a:pPr indent="0" marL="0">
              <a:buNone/>
            </a:pPr>
            <a:r>
              <a:rPr lang="en-US" sz="1500" i="1" dirty="0">
                <a:solidFill>
                  <a:schemeClr val="bg1"/>
                </a:solidFill>
              </a:rPr>
              <a:t>“But in your hearts honor Christ the Lord as holy, always being prepared to make a defense to anyone who asks you for a reason for the hope that is in you; yet do it with gentleness and respect.”</a:t>
            </a:r>
            <a:endParaRPr lang="en-US" sz="1500" dirty="0"/>
          </a:p>
        </p:txBody>
      </p:sp>
      <p:sp>
        <p:nvSpPr>
          <p:cNvPr id="11" name="card"/>
          <p:cNvSpPr/>
          <p:nvPr/>
        </p:nvSpPr>
        <p:spPr>
          <a:xfrm>
            <a:off x="457200" y="3566160"/>
            <a:ext cx="8229600" cy="914400"/>
          </a:xfrm>
          <a:prstGeom prst="roundRect">
            <a:avLst>
              <a:gd name="adj" fmla="val 8000"/>
            </a:avLst>
          </a:prstGeom>
          <a:solidFill>
            <a:schemeClr val="tx2"/>
          </a:solidFill>
          <a:ln/>
        </p:spPr>
      </p:sp>
      <p:sp>
        <p:nvSpPr>
          <p:cNvPr id="12" name="Text 10"/>
          <p:cNvSpPr txBox="1"/>
          <p:nvPr/>
        </p:nvSpPr>
        <p:spPr>
          <a:xfrm>
            <a:off x="731520" y="3657600"/>
            <a:ext cx="1554480" cy="411480"/>
          </a:xfrm>
          <a:prstGeom prst="rect">
            <a:avLst/>
          </a:prstGeom>
          <a:noFill/>
          <a:ln/>
        </p:spPr>
        <p:txBody>
          <a:bodyPr wrap="square" lIns="0" tIns="0" rIns="0" bIns="0" rtlCol="0" anchor="ctr"/>
          <a:lstStyle/>
          <a:p>
            <a:pPr indent="0" marL="0">
              <a:buNone/>
            </a:pPr>
            <a:r>
              <a:rPr lang="en-US" sz="2200" b="1" dirty="0">
                <a:solidFill>
                  <a:schemeClr val="accent1"/>
                </a:solidFill>
                <a:latin typeface="Cambria" pitchFamily="34" charset="0"/>
                <a:ea typeface="Cambria" pitchFamily="34" charset="-122"/>
                <a:cs typeface="Cambria" pitchFamily="34" charset="-120"/>
              </a:rPr>
              <a:t>Believe</a:t>
            </a:r>
            <a:endParaRPr lang="en-US" sz="2200" dirty="0"/>
          </a:p>
        </p:txBody>
      </p:sp>
      <p:sp>
        <p:nvSpPr>
          <p:cNvPr id="13" name="Text 11"/>
          <p:cNvSpPr txBox="1"/>
          <p:nvPr/>
        </p:nvSpPr>
        <p:spPr>
          <a:xfrm>
            <a:off x="731520" y="4069080"/>
            <a:ext cx="1554480" cy="256032"/>
          </a:xfrm>
          <a:prstGeom prst="rect">
            <a:avLst/>
          </a:prstGeom>
          <a:noFill/>
          <a:ln/>
        </p:spPr>
        <p:txBody>
          <a:bodyPr wrap="square" lIns="0" tIns="0" rIns="0" bIns="0" rtlCol="0" anchor="ctr"/>
          <a:lstStyle/>
          <a:p>
            <a:pPr indent="0" marL="0">
              <a:buNone/>
            </a:pPr>
            <a:r>
              <a:rPr lang="en-US" sz="1300" b="1" dirty="0">
                <a:solidFill>
                  <a:schemeClr val="accent3"/>
                </a:solidFill>
              </a:rPr>
              <a:t>Romans 10:9</a:t>
            </a:r>
            <a:endParaRPr lang="en-US" sz="1300" dirty="0"/>
          </a:p>
        </p:txBody>
      </p:sp>
      <p:sp>
        <p:nvSpPr>
          <p:cNvPr id="14" name="Text 12"/>
          <p:cNvSpPr txBox="1"/>
          <p:nvPr/>
        </p:nvSpPr>
        <p:spPr>
          <a:xfrm>
            <a:off x="2377440" y="3639312"/>
            <a:ext cx="6126480" cy="768096"/>
          </a:xfrm>
          <a:prstGeom prst="rect">
            <a:avLst/>
          </a:prstGeom>
          <a:noFill/>
          <a:ln/>
        </p:spPr>
        <p:txBody>
          <a:bodyPr wrap="square" lIns="0" tIns="0" rIns="0" bIns="0" rtlCol="0" anchor="ctr"/>
          <a:lstStyle/>
          <a:p>
            <a:pPr indent="0" marL="0">
              <a:buNone/>
            </a:pPr>
            <a:r>
              <a:rPr lang="en-US" sz="1500" i="1" dirty="0">
                <a:solidFill>
                  <a:schemeClr val="bg1"/>
                </a:solidFill>
              </a:rPr>
              <a:t>“If you confess with your mouth that Jesus is Lord and believe in your heart that God raised him from the dead, you will be saved.”</a:t>
            </a:r>
            <a:endParaRPr lang="en-US" sz="1500" dirty="0"/>
          </a:p>
        </p:txBody>
      </p:sp>
      <p:sp>
        <p:nvSpPr>
          <p:cNvPr id="15" name="Text 13"/>
          <p:cNvSpPr txBox="1"/>
          <p:nvPr/>
        </p:nvSpPr>
        <p:spPr>
          <a:xfrm>
            <a:off x="457200" y="4617720"/>
            <a:ext cx="7589520" cy="182880"/>
          </a:xfrm>
          <a:prstGeom prst="rect">
            <a:avLst/>
          </a:prstGeom>
          <a:noFill/>
          <a:ln/>
        </p:spPr>
        <p:txBody>
          <a:bodyPr wrap="square" lIns="0" tIns="0" rIns="0" bIns="0" rtlCol="0" anchor="ctr"/>
          <a:lstStyle/>
          <a:p>
            <a:pPr indent="0" marL="0">
              <a:buNone/>
            </a:pPr>
            <a:r>
              <a:rPr lang="en-US" sz="800" dirty="0">
                <a:solidFill>
                  <a:schemeClr val="bg2"/>
                </a:solidFill>
              </a:rPr>
              <a:t>Romans 1:16; 1 Peter 3:15; Romans 10:9 (ESV). Scripture quotations are from the ESV® Bible, © 2001 by Crossway. Used by permission. All rights reserved.</a:t>
            </a:r>
            <a:endParaRPr lang="en-US" sz="8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top 5 best sellers, combined</a:t>
            </a:r>
            <a:endParaRPr lang="en-US" sz="3200" dirty="0"/>
          </a:p>
        </p:txBody>
      </p:sp>
      <p:sp>
        <p:nvSpPr>
          <p:cNvPr id="3" name="Text 1"/>
          <p:cNvSpPr txBox="1"/>
          <p:nvPr/>
        </p:nvSpPr>
        <p:spPr>
          <a:xfrm>
            <a:off x="457200" y="1143000"/>
            <a:ext cx="3840480" cy="228600"/>
          </a:xfrm>
          <a:prstGeom prst="rect">
            <a:avLst/>
          </a:prstGeom>
          <a:noFill/>
          <a:ln/>
        </p:spPr>
        <p:txBody>
          <a:bodyPr wrap="square" lIns="0" tIns="0" rIns="0" bIns="0" rtlCol="0" anchor="ctr"/>
          <a:lstStyle/>
          <a:p>
            <a:pPr indent="0" marL="0">
              <a:buNone/>
            </a:pPr>
            <a:r>
              <a:rPr lang="en-US" sz="1100" b="1" spc="200" kern="0" dirty="0">
                <a:solidFill>
                  <a:schemeClr val="bg2"/>
                </a:solidFill>
              </a:rPr>
              <a:t>ALL-TIME BEST SELLERS (COPIES SOLD)</a:t>
            </a:r>
            <a:endParaRPr lang="en-US" sz="1100" dirty="0"/>
          </a:p>
        </p:txBody>
      </p:sp>
      <p:sp>
        <p:nvSpPr>
          <p:cNvPr id="4" name="Text 2"/>
          <p:cNvSpPr txBox="1"/>
          <p:nvPr/>
        </p:nvSpPr>
        <p:spPr>
          <a:xfrm>
            <a:off x="457200" y="1463040"/>
            <a:ext cx="3108960" cy="365760"/>
          </a:xfrm>
          <a:prstGeom prst="rect">
            <a:avLst/>
          </a:prstGeom>
          <a:noFill/>
          <a:ln/>
        </p:spPr>
        <p:txBody>
          <a:bodyPr wrap="square" lIns="0" tIns="0" rIns="0" bIns="0" rtlCol="0" anchor="ctr"/>
          <a:lstStyle/>
          <a:p>
            <a:pPr indent="0" marL="0">
              <a:buNone/>
            </a:pPr>
            <a:r>
              <a:rPr lang="en-US" sz="1400" dirty="0">
                <a:solidFill>
                  <a:schemeClr val="bg1"/>
                </a:solidFill>
              </a:rPr>
              <a:t>A Tale of Two Cities</a:t>
            </a:r>
            <a:endParaRPr lang="en-US" sz="1400" dirty="0"/>
          </a:p>
        </p:txBody>
      </p:sp>
      <p:sp>
        <p:nvSpPr>
          <p:cNvPr id="5" name="Text 3"/>
          <p:cNvSpPr txBox="1"/>
          <p:nvPr/>
        </p:nvSpPr>
        <p:spPr>
          <a:xfrm>
            <a:off x="3566160" y="1463040"/>
            <a:ext cx="731520" cy="365760"/>
          </a:xfrm>
          <a:prstGeom prst="rect">
            <a:avLst/>
          </a:prstGeom>
          <a:noFill/>
          <a:ln/>
        </p:spPr>
        <p:txBody>
          <a:bodyPr wrap="square" lIns="0" tIns="0" rIns="0" bIns="0" rtlCol="0" anchor="ctr"/>
          <a:lstStyle/>
          <a:p>
            <a:pPr algn="r" indent="0" marL="0">
              <a:buNone/>
            </a:pPr>
            <a:r>
              <a:rPr lang="en-US" sz="1400" b="1" dirty="0">
                <a:solidFill>
                  <a:schemeClr val="bg1"/>
                </a:solidFill>
              </a:rPr>
              <a:t>200M</a:t>
            </a:r>
            <a:endParaRPr lang="en-US" sz="1400" dirty="0"/>
          </a:p>
        </p:txBody>
      </p:sp>
      <p:sp>
        <p:nvSpPr>
          <p:cNvPr id="6" name="Text 4"/>
          <p:cNvSpPr txBox="1"/>
          <p:nvPr/>
        </p:nvSpPr>
        <p:spPr>
          <a:xfrm>
            <a:off x="457200" y="1874520"/>
            <a:ext cx="3108960" cy="365760"/>
          </a:xfrm>
          <a:prstGeom prst="rect">
            <a:avLst/>
          </a:prstGeom>
          <a:noFill/>
          <a:ln/>
        </p:spPr>
        <p:txBody>
          <a:bodyPr wrap="square" lIns="0" tIns="0" rIns="0" bIns="0" rtlCol="0" anchor="ctr"/>
          <a:lstStyle/>
          <a:p>
            <a:pPr indent="0" marL="0">
              <a:buNone/>
            </a:pPr>
            <a:r>
              <a:rPr lang="en-US" sz="1400" dirty="0">
                <a:solidFill>
                  <a:schemeClr val="bg1"/>
                </a:solidFill>
              </a:rPr>
              <a:t>Harry Potter &amp; the Philosopher’s Stone</a:t>
            </a:r>
            <a:endParaRPr lang="en-US" sz="1400" dirty="0"/>
          </a:p>
        </p:txBody>
      </p:sp>
      <p:sp>
        <p:nvSpPr>
          <p:cNvPr id="7" name="Text 5"/>
          <p:cNvSpPr txBox="1"/>
          <p:nvPr/>
        </p:nvSpPr>
        <p:spPr>
          <a:xfrm>
            <a:off x="3566160" y="1874520"/>
            <a:ext cx="731520" cy="365760"/>
          </a:xfrm>
          <a:prstGeom prst="rect">
            <a:avLst/>
          </a:prstGeom>
          <a:noFill/>
          <a:ln/>
        </p:spPr>
        <p:txBody>
          <a:bodyPr wrap="square" lIns="0" tIns="0" rIns="0" bIns="0" rtlCol="0" anchor="ctr"/>
          <a:lstStyle/>
          <a:p>
            <a:pPr algn="r" indent="0" marL="0">
              <a:buNone/>
            </a:pPr>
            <a:r>
              <a:rPr lang="en-US" sz="1400" b="1" dirty="0">
                <a:solidFill>
                  <a:schemeClr val="bg1"/>
                </a:solidFill>
              </a:rPr>
              <a:t>120M</a:t>
            </a:r>
            <a:endParaRPr lang="en-US" sz="1400" dirty="0"/>
          </a:p>
        </p:txBody>
      </p:sp>
      <p:sp>
        <p:nvSpPr>
          <p:cNvPr id="8" name="Text 6"/>
          <p:cNvSpPr txBox="1"/>
          <p:nvPr/>
        </p:nvSpPr>
        <p:spPr>
          <a:xfrm>
            <a:off x="457200" y="2286000"/>
            <a:ext cx="3108960" cy="365760"/>
          </a:xfrm>
          <a:prstGeom prst="rect">
            <a:avLst/>
          </a:prstGeom>
          <a:noFill/>
          <a:ln/>
        </p:spPr>
        <p:txBody>
          <a:bodyPr wrap="square" lIns="0" tIns="0" rIns="0" bIns="0" rtlCol="0" anchor="ctr"/>
          <a:lstStyle/>
          <a:p>
            <a:pPr indent="0" marL="0">
              <a:buNone/>
            </a:pPr>
            <a:r>
              <a:rPr lang="en-US" sz="1400" dirty="0">
                <a:solidFill>
                  <a:schemeClr val="bg1"/>
                </a:solidFill>
              </a:rPr>
              <a:t>And Then There Were None</a:t>
            </a:r>
            <a:endParaRPr lang="en-US" sz="1400" dirty="0"/>
          </a:p>
        </p:txBody>
      </p:sp>
      <p:sp>
        <p:nvSpPr>
          <p:cNvPr id="9" name="Text 7"/>
          <p:cNvSpPr txBox="1"/>
          <p:nvPr/>
        </p:nvSpPr>
        <p:spPr>
          <a:xfrm>
            <a:off x="3566160" y="2286000"/>
            <a:ext cx="731520" cy="365760"/>
          </a:xfrm>
          <a:prstGeom prst="rect">
            <a:avLst/>
          </a:prstGeom>
          <a:noFill/>
          <a:ln/>
        </p:spPr>
        <p:txBody>
          <a:bodyPr wrap="square" lIns="0" tIns="0" rIns="0" bIns="0" rtlCol="0" anchor="ctr"/>
          <a:lstStyle/>
          <a:p>
            <a:pPr algn="r" indent="0" marL="0">
              <a:buNone/>
            </a:pPr>
            <a:r>
              <a:rPr lang="en-US" sz="1400" b="1" dirty="0">
                <a:solidFill>
                  <a:schemeClr val="bg1"/>
                </a:solidFill>
              </a:rPr>
              <a:t>100M</a:t>
            </a:r>
            <a:endParaRPr lang="en-US" sz="1400" dirty="0"/>
          </a:p>
        </p:txBody>
      </p:sp>
      <p:sp>
        <p:nvSpPr>
          <p:cNvPr id="10" name="Text 8"/>
          <p:cNvSpPr txBox="1"/>
          <p:nvPr/>
        </p:nvSpPr>
        <p:spPr>
          <a:xfrm>
            <a:off x="457200" y="2697480"/>
            <a:ext cx="3108960" cy="365760"/>
          </a:xfrm>
          <a:prstGeom prst="rect">
            <a:avLst/>
          </a:prstGeom>
          <a:noFill/>
          <a:ln/>
        </p:spPr>
        <p:txBody>
          <a:bodyPr wrap="square" lIns="0" tIns="0" rIns="0" bIns="0" rtlCol="0" anchor="ctr"/>
          <a:lstStyle/>
          <a:p>
            <a:pPr indent="0" marL="0">
              <a:buNone/>
            </a:pPr>
            <a:r>
              <a:rPr lang="en-US" sz="1400" dirty="0">
                <a:solidFill>
                  <a:schemeClr val="bg1"/>
                </a:solidFill>
              </a:rPr>
              <a:t>The Hobbit</a:t>
            </a:r>
            <a:endParaRPr lang="en-US" sz="1400" dirty="0"/>
          </a:p>
        </p:txBody>
      </p:sp>
      <p:sp>
        <p:nvSpPr>
          <p:cNvPr id="11" name="Text 9"/>
          <p:cNvSpPr txBox="1"/>
          <p:nvPr/>
        </p:nvSpPr>
        <p:spPr>
          <a:xfrm>
            <a:off x="3566160" y="2697480"/>
            <a:ext cx="731520" cy="365760"/>
          </a:xfrm>
          <a:prstGeom prst="rect">
            <a:avLst/>
          </a:prstGeom>
          <a:noFill/>
          <a:ln/>
        </p:spPr>
        <p:txBody>
          <a:bodyPr wrap="square" lIns="0" tIns="0" rIns="0" bIns="0" rtlCol="0" anchor="ctr"/>
          <a:lstStyle/>
          <a:p>
            <a:pPr algn="r" indent="0" marL="0">
              <a:buNone/>
            </a:pPr>
            <a:r>
              <a:rPr lang="en-US" sz="1400" b="1" dirty="0">
                <a:solidFill>
                  <a:schemeClr val="bg1"/>
                </a:solidFill>
              </a:rPr>
              <a:t>100M</a:t>
            </a:r>
            <a:endParaRPr lang="en-US" sz="1400" dirty="0"/>
          </a:p>
        </p:txBody>
      </p:sp>
      <p:sp>
        <p:nvSpPr>
          <p:cNvPr id="12" name="Text 10"/>
          <p:cNvSpPr txBox="1"/>
          <p:nvPr/>
        </p:nvSpPr>
        <p:spPr>
          <a:xfrm>
            <a:off x="457200" y="3108960"/>
            <a:ext cx="3108960" cy="365760"/>
          </a:xfrm>
          <a:prstGeom prst="rect">
            <a:avLst/>
          </a:prstGeom>
          <a:noFill/>
          <a:ln/>
        </p:spPr>
        <p:txBody>
          <a:bodyPr wrap="square" lIns="0" tIns="0" rIns="0" bIns="0" rtlCol="0" anchor="ctr"/>
          <a:lstStyle/>
          <a:p>
            <a:pPr indent="0" marL="0">
              <a:buNone/>
            </a:pPr>
            <a:r>
              <a:rPr lang="en-US" sz="1400" dirty="0">
                <a:solidFill>
                  <a:schemeClr val="bg1"/>
                </a:solidFill>
              </a:rPr>
              <a:t>Alice’s Adventures in Wonderland</a:t>
            </a:r>
            <a:endParaRPr lang="en-US" sz="1400" dirty="0"/>
          </a:p>
        </p:txBody>
      </p:sp>
      <p:sp>
        <p:nvSpPr>
          <p:cNvPr id="13" name="Text 11"/>
          <p:cNvSpPr txBox="1"/>
          <p:nvPr/>
        </p:nvSpPr>
        <p:spPr>
          <a:xfrm>
            <a:off x="3566160" y="3108960"/>
            <a:ext cx="731520" cy="365760"/>
          </a:xfrm>
          <a:prstGeom prst="rect">
            <a:avLst/>
          </a:prstGeom>
          <a:noFill/>
          <a:ln/>
        </p:spPr>
        <p:txBody>
          <a:bodyPr wrap="square" lIns="0" tIns="0" rIns="0" bIns="0" rtlCol="0" anchor="ctr"/>
          <a:lstStyle/>
          <a:p>
            <a:pPr algn="r" indent="0" marL="0">
              <a:buNone/>
            </a:pPr>
            <a:r>
              <a:rPr lang="en-US" sz="1400" b="1" dirty="0">
                <a:solidFill>
                  <a:schemeClr val="bg1"/>
                </a:solidFill>
              </a:rPr>
              <a:t>100M</a:t>
            </a:r>
            <a:endParaRPr lang="en-US" sz="1400" dirty="0"/>
          </a:p>
        </p:txBody>
      </p:sp>
      <p:sp>
        <p:nvSpPr>
          <p:cNvPr id="14" name="card"/>
          <p:cNvSpPr/>
          <p:nvPr/>
        </p:nvSpPr>
        <p:spPr>
          <a:xfrm>
            <a:off x="365760" y="3611880"/>
            <a:ext cx="4023360" cy="548640"/>
          </a:xfrm>
          <a:prstGeom prst="roundRect">
            <a:avLst>
              <a:gd name="adj" fmla="val 13333"/>
            </a:avLst>
          </a:prstGeom>
          <a:solidFill>
            <a:schemeClr val="tx2"/>
          </a:solidFill>
          <a:ln/>
        </p:spPr>
      </p:sp>
      <p:sp>
        <p:nvSpPr>
          <p:cNvPr id="15" name="Text 13"/>
          <p:cNvSpPr txBox="1"/>
          <p:nvPr/>
        </p:nvSpPr>
        <p:spPr>
          <a:xfrm>
            <a:off x="457200" y="3611880"/>
            <a:ext cx="2286000" cy="548640"/>
          </a:xfrm>
          <a:prstGeom prst="rect">
            <a:avLst/>
          </a:prstGeom>
          <a:noFill/>
          <a:ln/>
        </p:spPr>
        <p:txBody>
          <a:bodyPr wrap="square" lIns="0" tIns="0" rIns="0" bIns="0" rtlCol="0" anchor="ctr"/>
          <a:lstStyle/>
          <a:p>
            <a:pPr indent="0" marL="0">
              <a:buNone/>
            </a:pPr>
            <a:r>
              <a:rPr lang="en-US" sz="1600" b="1" dirty="0">
                <a:solidFill>
                  <a:schemeClr val="bg1"/>
                </a:solidFill>
              </a:rPr>
              <a:t>Combined</a:t>
            </a:r>
            <a:endParaRPr lang="en-US" sz="1600" dirty="0"/>
          </a:p>
        </p:txBody>
      </p:sp>
      <p:sp>
        <p:nvSpPr>
          <p:cNvPr id="16" name="Text 14"/>
          <p:cNvSpPr txBox="1"/>
          <p:nvPr/>
        </p:nvSpPr>
        <p:spPr>
          <a:xfrm>
            <a:off x="3200400" y="3611880"/>
            <a:ext cx="1097280" cy="548640"/>
          </a:xfrm>
          <a:prstGeom prst="rect">
            <a:avLst/>
          </a:prstGeom>
          <a:noFill/>
          <a:ln/>
        </p:spPr>
        <p:txBody>
          <a:bodyPr wrap="square" lIns="0" tIns="0" rIns="0" bIns="0" rtlCol="0" anchor="ctr"/>
          <a:lstStyle/>
          <a:p>
            <a:pPr algn="r" indent="0" marL="0">
              <a:buNone/>
            </a:pPr>
            <a:r>
              <a:rPr lang="en-US" sz="2000" b="1" dirty="0">
                <a:solidFill>
                  <a:schemeClr val="bg1"/>
                </a:solidFill>
                <a:latin typeface="Cambria" pitchFamily="34" charset="0"/>
                <a:ea typeface="Cambria" pitchFamily="34" charset="-122"/>
                <a:cs typeface="Cambria" pitchFamily="34" charset="-120"/>
              </a:rPr>
              <a:t>620M</a:t>
            </a:r>
            <a:endParaRPr lang="en-US" sz="2000" dirty="0"/>
          </a:p>
        </p:txBody>
      </p:sp>
      <p:sp>
        <p:nvSpPr>
          <p:cNvPr id="17" name="Text 15"/>
          <p:cNvSpPr txBox="1"/>
          <p:nvPr/>
        </p:nvSpPr>
        <p:spPr>
          <a:xfrm>
            <a:off x="4754880" y="1143000"/>
            <a:ext cx="3931920" cy="274320"/>
          </a:xfrm>
          <a:prstGeom prst="rect">
            <a:avLst/>
          </a:prstGeom>
          <a:noFill/>
          <a:ln/>
        </p:spPr>
        <p:txBody>
          <a:bodyPr wrap="square" lIns="0" tIns="0" rIns="0" bIns="0" rtlCol="0" anchor="ctr"/>
          <a:lstStyle/>
          <a:p>
            <a:pPr indent="0" marL="0">
              <a:buNone/>
            </a:pPr>
            <a:r>
              <a:rPr lang="en-US" sz="1400" b="1" dirty="0">
                <a:solidFill>
                  <a:schemeClr val="accent1"/>
                </a:solidFill>
              </a:rPr>
              <a:t>The Bible: ~6 billion printed (est.)</a:t>
            </a:r>
            <a:endParaRPr lang="en-US" sz="1400" dirty="0"/>
          </a:p>
        </p:txBody>
      </p:sp>
      <p:sp>
        <p:nvSpPr>
          <p:cNvPr id="18" name="Bible square"/>
          <p:cNvSpPr/>
          <p:nvPr/>
        </p:nvSpPr>
        <p:spPr>
          <a:xfrm>
            <a:off x="4754880" y="1463040"/>
            <a:ext cx="329184" cy="329184"/>
          </a:xfrm>
          <a:prstGeom prst="rect">
            <a:avLst/>
          </a:prstGeom>
          <a:solidFill>
            <a:schemeClr val="accent1"/>
          </a:solidFill>
          <a:ln/>
        </p:spPr>
      </p:sp>
      <p:sp>
        <p:nvSpPr>
          <p:cNvPr id="19" name="Bible square"/>
          <p:cNvSpPr/>
          <p:nvPr/>
        </p:nvSpPr>
        <p:spPr>
          <a:xfrm>
            <a:off x="5148072" y="1463040"/>
            <a:ext cx="329184" cy="329184"/>
          </a:xfrm>
          <a:prstGeom prst="rect">
            <a:avLst/>
          </a:prstGeom>
          <a:solidFill>
            <a:schemeClr val="accent1"/>
          </a:solidFill>
          <a:ln/>
        </p:spPr>
      </p:sp>
      <p:sp>
        <p:nvSpPr>
          <p:cNvPr id="20" name="Bible square"/>
          <p:cNvSpPr/>
          <p:nvPr/>
        </p:nvSpPr>
        <p:spPr>
          <a:xfrm>
            <a:off x="5541264" y="1463040"/>
            <a:ext cx="329184" cy="329184"/>
          </a:xfrm>
          <a:prstGeom prst="rect">
            <a:avLst/>
          </a:prstGeom>
          <a:solidFill>
            <a:schemeClr val="accent1"/>
          </a:solidFill>
          <a:ln/>
        </p:spPr>
      </p:sp>
      <p:sp>
        <p:nvSpPr>
          <p:cNvPr id="21" name="Bible square"/>
          <p:cNvSpPr/>
          <p:nvPr/>
        </p:nvSpPr>
        <p:spPr>
          <a:xfrm>
            <a:off x="5934456" y="1463040"/>
            <a:ext cx="329184" cy="329184"/>
          </a:xfrm>
          <a:prstGeom prst="rect">
            <a:avLst/>
          </a:prstGeom>
          <a:solidFill>
            <a:schemeClr val="accent1"/>
          </a:solidFill>
          <a:ln/>
        </p:spPr>
      </p:sp>
      <p:sp>
        <p:nvSpPr>
          <p:cNvPr id="22" name="Bible square"/>
          <p:cNvSpPr/>
          <p:nvPr/>
        </p:nvSpPr>
        <p:spPr>
          <a:xfrm>
            <a:off x="6327648" y="1463040"/>
            <a:ext cx="329184" cy="329184"/>
          </a:xfrm>
          <a:prstGeom prst="rect">
            <a:avLst/>
          </a:prstGeom>
          <a:solidFill>
            <a:schemeClr val="accent1"/>
          </a:solidFill>
          <a:ln/>
        </p:spPr>
      </p:sp>
      <p:sp>
        <p:nvSpPr>
          <p:cNvPr id="23" name="Bible square"/>
          <p:cNvSpPr/>
          <p:nvPr/>
        </p:nvSpPr>
        <p:spPr>
          <a:xfrm>
            <a:off x="6720840" y="1463040"/>
            <a:ext cx="329184" cy="329184"/>
          </a:xfrm>
          <a:prstGeom prst="rect">
            <a:avLst/>
          </a:prstGeom>
          <a:solidFill>
            <a:schemeClr val="accent1"/>
          </a:solidFill>
          <a:ln/>
        </p:spPr>
      </p:sp>
      <p:sp>
        <p:nvSpPr>
          <p:cNvPr id="24" name="Bible square"/>
          <p:cNvSpPr/>
          <p:nvPr/>
        </p:nvSpPr>
        <p:spPr>
          <a:xfrm>
            <a:off x="7114032" y="1463040"/>
            <a:ext cx="329184" cy="329184"/>
          </a:xfrm>
          <a:prstGeom prst="rect">
            <a:avLst/>
          </a:prstGeom>
          <a:solidFill>
            <a:schemeClr val="accent1"/>
          </a:solidFill>
          <a:ln/>
        </p:spPr>
      </p:sp>
      <p:sp>
        <p:nvSpPr>
          <p:cNvPr id="25" name="Bible square"/>
          <p:cNvSpPr/>
          <p:nvPr/>
        </p:nvSpPr>
        <p:spPr>
          <a:xfrm>
            <a:off x="7507224" y="1463040"/>
            <a:ext cx="329184" cy="329184"/>
          </a:xfrm>
          <a:prstGeom prst="rect">
            <a:avLst/>
          </a:prstGeom>
          <a:solidFill>
            <a:schemeClr val="accent1"/>
          </a:solidFill>
          <a:ln/>
        </p:spPr>
      </p:sp>
      <p:sp>
        <p:nvSpPr>
          <p:cNvPr id="26" name="Bible square"/>
          <p:cNvSpPr/>
          <p:nvPr/>
        </p:nvSpPr>
        <p:spPr>
          <a:xfrm>
            <a:off x="7900416" y="1463040"/>
            <a:ext cx="329184" cy="329184"/>
          </a:xfrm>
          <a:prstGeom prst="rect">
            <a:avLst/>
          </a:prstGeom>
          <a:solidFill>
            <a:schemeClr val="accent1"/>
          </a:solidFill>
          <a:ln/>
        </p:spPr>
      </p:sp>
      <p:sp>
        <p:nvSpPr>
          <p:cNvPr id="27" name="Bible square"/>
          <p:cNvSpPr/>
          <p:nvPr/>
        </p:nvSpPr>
        <p:spPr>
          <a:xfrm>
            <a:off x="8293608" y="1463040"/>
            <a:ext cx="329184" cy="329184"/>
          </a:xfrm>
          <a:prstGeom prst="rect">
            <a:avLst/>
          </a:prstGeom>
          <a:solidFill>
            <a:schemeClr val="accent1"/>
          </a:solidFill>
          <a:ln/>
        </p:spPr>
      </p:sp>
      <p:sp>
        <p:nvSpPr>
          <p:cNvPr id="28" name="Text 26"/>
          <p:cNvSpPr txBox="1"/>
          <p:nvPr/>
        </p:nvSpPr>
        <p:spPr>
          <a:xfrm>
            <a:off x="4754880" y="2011680"/>
            <a:ext cx="3931920" cy="274320"/>
          </a:xfrm>
          <a:prstGeom prst="rect">
            <a:avLst/>
          </a:prstGeom>
          <a:noFill/>
          <a:ln/>
        </p:spPr>
        <p:txBody>
          <a:bodyPr wrap="square" lIns="0" tIns="0" rIns="0" bIns="0" rtlCol="0" anchor="ctr"/>
          <a:lstStyle/>
          <a:p>
            <a:pPr indent="0" marL="0">
              <a:buNone/>
            </a:pPr>
            <a:r>
              <a:rPr lang="en-US" sz="1400" b="1" dirty="0">
                <a:solidFill>
                  <a:schemeClr val="bg2"/>
                </a:solidFill>
              </a:rPr>
              <a:t>Top 5 combined: 620 million</a:t>
            </a:r>
            <a:endParaRPr lang="en-US" sz="1400" dirty="0"/>
          </a:p>
        </p:txBody>
      </p:sp>
      <p:sp>
        <p:nvSpPr>
          <p:cNvPr id="29" name="Top 5 square"/>
          <p:cNvSpPr/>
          <p:nvPr/>
        </p:nvSpPr>
        <p:spPr>
          <a:xfrm>
            <a:off x="4754880" y="2331720"/>
            <a:ext cx="329184" cy="329184"/>
          </a:xfrm>
          <a:prstGeom prst="rect">
            <a:avLst/>
          </a:prstGeom>
          <a:solidFill>
            <a:schemeClr val="bg2"/>
          </a:solidFill>
          <a:ln/>
        </p:spPr>
      </p:sp>
      <p:sp>
        <p:nvSpPr>
          <p:cNvPr id="30" name="Text 28"/>
          <p:cNvSpPr txBox="1"/>
          <p:nvPr/>
        </p:nvSpPr>
        <p:spPr>
          <a:xfrm>
            <a:off x="4754880" y="2834640"/>
            <a:ext cx="3931920" cy="731520"/>
          </a:xfrm>
          <a:prstGeom prst="rect">
            <a:avLst/>
          </a:prstGeom>
          <a:noFill/>
          <a:ln/>
        </p:spPr>
        <p:txBody>
          <a:bodyPr wrap="square" lIns="0" tIns="0" rIns="0" bIns="0" rtlCol="0" anchor="ctr"/>
          <a:lstStyle/>
          <a:p>
            <a:pPr indent="0" marL="0">
              <a:buNone/>
            </a:pPr>
            <a:r>
              <a:rPr lang="en-US" sz="4800" b="1" dirty="0">
                <a:solidFill>
                  <a:schemeClr val="accent1"/>
                </a:solidFill>
                <a:latin typeface="Cambria" pitchFamily="34" charset="0"/>
                <a:ea typeface="Cambria" pitchFamily="34" charset="-122"/>
                <a:cs typeface="Cambria" pitchFamily="34" charset="-120"/>
              </a:rPr>
              <a:t>≈ 10%</a:t>
            </a:r>
            <a:endParaRPr lang="en-US" sz="4800" dirty="0"/>
          </a:p>
        </p:txBody>
      </p:sp>
      <p:sp>
        <p:nvSpPr>
          <p:cNvPr id="31" name="Text 29"/>
          <p:cNvSpPr txBox="1"/>
          <p:nvPr/>
        </p:nvSpPr>
        <p:spPr>
          <a:xfrm>
            <a:off x="4754880" y="3566160"/>
            <a:ext cx="3840480" cy="548640"/>
          </a:xfrm>
          <a:prstGeom prst="rect">
            <a:avLst/>
          </a:prstGeom>
          <a:noFill/>
          <a:ln/>
        </p:spPr>
        <p:txBody>
          <a:bodyPr wrap="square" lIns="0" tIns="0" rIns="0" bIns="0" rtlCol="0" anchor="t"/>
          <a:lstStyle/>
          <a:p>
            <a:pPr indent="0" marL="0">
              <a:buNone/>
            </a:pPr>
            <a:r>
              <a:rPr lang="en-US" sz="1500" dirty="0">
                <a:solidFill>
                  <a:schemeClr val="bg1"/>
                </a:solidFill>
              </a:rPr>
              <a:t>Even all five together come to only about a tenth of the Bibles printed.</a:t>
            </a:r>
            <a:endParaRPr lang="en-US" sz="1500" dirty="0"/>
          </a:p>
        </p:txBody>
      </p:sp>
      <p:sp>
        <p:nvSpPr>
          <p:cNvPr id="32" name="Text 30"/>
          <p:cNvSpPr txBox="1"/>
          <p:nvPr/>
        </p:nvSpPr>
        <p:spPr>
          <a:xfrm>
            <a:off x="4754880" y="4343400"/>
            <a:ext cx="3931920" cy="228600"/>
          </a:xfrm>
          <a:prstGeom prst="rect">
            <a:avLst/>
          </a:prstGeom>
          <a:noFill/>
          <a:ln/>
        </p:spPr>
        <p:txBody>
          <a:bodyPr wrap="square" lIns="0" tIns="0" rIns="0" bIns="0" rtlCol="0" anchor="ctr"/>
          <a:lstStyle/>
          <a:p>
            <a:pPr indent="0" marL="0">
              <a:buNone/>
            </a:pPr>
            <a:r>
              <a:rPr lang="en-US" sz="1100" dirty="0">
                <a:solidFill>
                  <a:schemeClr val="bg2"/>
                </a:solidFill>
              </a:rPr>
              <a:t>Each square = 600 million copies</a:t>
            </a:r>
            <a:endParaRPr lang="en-US" sz="11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A book for the whole world</a:t>
            </a:r>
            <a:endParaRPr lang="en-US" sz="3200" dirty="0"/>
          </a:p>
        </p:txBody>
      </p:sp>
      <p:sp>
        <p:nvSpPr>
          <p:cNvPr id="3" name="card"/>
          <p:cNvSpPr/>
          <p:nvPr/>
        </p:nvSpPr>
        <p:spPr>
          <a:xfrm>
            <a:off x="457200" y="1097280"/>
            <a:ext cx="1920240" cy="1280160"/>
          </a:xfrm>
          <a:prstGeom prst="roundRect">
            <a:avLst>
              <a:gd name="adj" fmla="val 5714"/>
            </a:avLst>
          </a:prstGeom>
          <a:solidFill>
            <a:schemeClr val="tx2"/>
          </a:solidFill>
          <a:ln/>
        </p:spPr>
      </p:sp>
      <p:sp>
        <p:nvSpPr>
          <p:cNvPr id="4" name="Text 2"/>
          <p:cNvSpPr txBox="1"/>
          <p:nvPr/>
        </p:nvSpPr>
        <p:spPr>
          <a:xfrm>
            <a:off x="502920" y="1234440"/>
            <a:ext cx="1828800" cy="594360"/>
          </a:xfrm>
          <a:prstGeom prst="rect">
            <a:avLst/>
          </a:prstGeom>
          <a:noFill/>
          <a:ln/>
        </p:spPr>
        <p:txBody>
          <a:bodyPr wrap="square" lIns="0" tIns="0" rIns="0" bIns="0" rtlCol="0" anchor="ctr"/>
          <a:lstStyle/>
          <a:p>
            <a:pPr algn="ctr" indent="0" marL="0">
              <a:buNone/>
            </a:pPr>
            <a:r>
              <a:rPr lang="en-US" sz="2800" b="1" dirty="0">
                <a:solidFill>
                  <a:schemeClr val="bg1"/>
                </a:solidFill>
                <a:latin typeface="Cambria" pitchFamily="34" charset="0"/>
                <a:ea typeface="Cambria" pitchFamily="34" charset="-122"/>
                <a:cs typeface="Cambria" pitchFamily="34" charset="-120"/>
              </a:rPr>
              <a:t>8 Billion</a:t>
            </a:r>
            <a:endParaRPr lang="en-US" sz="2800" dirty="0"/>
          </a:p>
        </p:txBody>
      </p:sp>
      <p:sp>
        <p:nvSpPr>
          <p:cNvPr id="5" name="Text 3"/>
          <p:cNvSpPr txBox="1"/>
          <p:nvPr/>
        </p:nvSpPr>
        <p:spPr>
          <a:xfrm>
            <a:off x="548640" y="1874520"/>
            <a:ext cx="1737360" cy="365760"/>
          </a:xfrm>
          <a:prstGeom prst="rect">
            <a:avLst/>
          </a:prstGeom>
          <a:noFill/>
          <a:ln/>
        </p:spPr>
        <p:txBody>
          <a:bodyPr wrap="square" lIns="0" tIns="0" rIns="0" bIns="0" rtlCol="0" anchor="ctr"/>
          <a:lstStyle/>
          <a:p>
            <a:pPr algn="ctr" indent="0" marL="0">
              <a:buNone/>
            </a:pPr>
            <a:r>
              <a:rPr lang="en-US" sz="1300" dirty="0">
                <a:solidFill>
                  <a:schemeClr val="bg2"/>
                </a:solidFill>
              </a:rPr>
              <a:t>people on earth</a:t>
            </a:r>
            <a:endParaRPr lang="en-US" sz="1300" dirty="0"/>
          </a:p>
        </p:txBody>
      </p:sp>
      <p:sp>
        <p:nvSpPr>
          <p:cNvPr id="6" name="card"/>
          <p:cNvSpPr/>
          <p:nvPr/>
        </p:nvSpPr>
        <p:spPr>
          <a:xfrm>
            <a:off x="2560320" y="1097280"/>
            <a:ext cx="1920240" cy="1280160"/>
          </a:xfrm>
          <a:prstGeom prst="roundRect">
            <a:avLst>
              <a:gd name="adj" fmla="val 5714"/>
            </a:avLst>
          </a:prstGeom>
          <a:solidFill>
            <a:schemeClr val="tx2"/>
          </a:solidFill>
          <a:ln/>
        </p:spPr>
      </p:sp>
      <p:sp>
        <p:nvSpPr>
          <p:cNvPr id="7" name="Text 5"/>
          <p:cNvSpPr txBox="1"/>
          <p:nvPr/>
        </p:nvSpPr>
        <p:spPr>
          <a:xfrm>
            <a:off x="2606040" y="1234440"/>
            <a:ext cx="1828800" cy="594360"/>
          </a:xfrm>
          <a:prstGeom prst="rect">
            <a:avLst/>
          </a:prstGeom>
          <a:noFill/>
          <a:ln/>
        </p:spPr>
        <p:txBody>
          <a:bodyPr wrap="square" lIns="0" tIns="0" rIns="0" bIns="0" rtlCol="0" anchor="ctr"/>
          <a:lstStyle/>
          <a:p>
            <a:pPr algn="ctr" indent="0" marL="0">
              <a:buNone/>
            </a:pPr>
            <a:r>
              <a:rPr lang="en-US" sz="2800" b="1" dirty="0">
                <a:solidFill>
                  <a:schemeClr val="accent1"/>
                </a:solidFill>
                <a:latin typeface="Cambria" pitchFamily="34" charset="0"/>
                <a:ea typeface="Cambria" pitchFamily="34" charset="-122"/>
                <a:cs typeface="Cambria" pitchFamily="34" charset="-120"/>
              </a:rPr>
              <a:t>6 Billion</a:t>
            </a:r>
            <a:endParaRPr lang="en-US" sz="2800" dirty="0"/>
          </a:p>
        </p:txBody>
      </p:sp>
      <p:sp>
        <p:nvSpPr>
          <p:cNvPr id="8" name="Text 6"/>
          <p:cNvSpPr txBox="1"/>
          <p:nvPr/>
        </p:nvSpPr>
        <p:spPr>
          <a:xfrm>
            <a:off x="2651760" y="1874520"/>
            <a:ext cx="1737360" cy="365760"/>
          </a:xfrm>
          <a:prstGeom prst="rect">
            <a:avLst/>
          </a:prstGeom>
          <a:noFill/>
          <a:ln/>
        </p:spPr>
        <p:txBody>
          <a:bodyPr wrap="square" lIns="0" tIns="0" rIns="0" bIns="0" rtlCol="0" anchor="ctr"/>
          <a:lstStyle/>
          <a:p>
            <a:pPr algn="ctr" indent="0" marL="0">
              <a:buNone/>
            </a:pPr>
            <a:r>
              <a:rPr lang="en-US" sz="1300" dirty="0">
                <a:solidFill>
                  <a:schemeClr val="bg2"/>
                </a:solidFill>
              </a:rPr>
              <a:t>Bibles printed (est.)</a:t>
            </a:r>
            <a:endParaRPr lang="en-US" sz="1300" dirty="0"/>
          </a:p>
        </p:txBody>
      </p:sp>
      <p:sp>
        <p:nvSpPr>
          <p:cNvPr id="9" name="card"/>
          <p:cNvSpPr/>
          <p:nvPr/>
        </p:nvSpPr>
        <p:spPr>
          <a:xfrm>
            <a:off x="4663440" y="1097280"/>
            <a:ext cx="1920240" cy="1280160"/>
          </a:xfrm>
          <a:prstGeom prst="roundRect">
            <a:avLst>
              <a:gd name="adj" fmla="val 5714"/>
            </a:avLst>
          </a:prstGeom>
          <a:solidFill>
            <a:schemeClr val="tx2"/>
          </a:solidFill>
          <a:ln/>
        </p:spPr>
      </p:sp>
      <p:sp>
        <p:nvSpPr>
          <p:cNvPr id="10" name="Text 8"/>
          <p:cNvSpPr txBox="1"/>
          <p:nvPr/>
        </p:nvSpPr>
        <p:spPr>
          <a:xfrm>
            <a:off x="4709160" y="1234440"/>
            <a:ext cx="1828800" cy="594360"/>
          </a:xfrm>
          <a:prstGeom prst="rect">
            <a:avLst/>
          </a:prstGeom>
          <a:noFill/>
          <a:ln/>
        </p:spPr>
        <p:txBody>
          <a:bodyPr wrap="square" lIns="0" tIns="0" rIns="0" bIns="0" rtlCol="0" anchor="ctr"/>
          <a:lstStyle/>
          <a:p>
            <a:pPr algn="ctr" indent="0" marL="0">
              <a:buNone/>
            </a:pPr>
            <a:r>
              <a:rPr lang="en-US" sz="2800" b="1" dirty="0">
                <a:solidFill>
                  <a:schemeClr val="accent3"/>
                </a:solidFill>
                <a:latin typeface="Cambria" pitchFamily="34" charset="0"/>
                <a:ea typeface="Cambria" pitchFamily="34" charset="-122"/>
                <a:cs typeface="Cambria" pitchFamily="34" charset="-120"/>
              </a:rPr>
              <a:t>80 Million</a:t>
            </a:r>
            <a:endParaRPr lang="en-US" sz="2800" dirty="0"/>
          </a:p>
        </p:txBody>
      </p:sp>
      <p:sp>
        <p:nvSpPr>
          <p:cNvPr id="11" name="Text 9"/>
          <p:cNvSpPr txBox="1"/>
          <p:nvPr/>
        </p:nvSpPr>
        <p:spPr>
          <a:xfrm>
            <a:off x="4754880" y="1874520"/>
            <a:ext cx="1737360" cy="365760"/>
          </a:xfrm>
          <a:prstGeom prst="rect">
            <a:avLst/>
          </a:prstGeom>
          <a:noFill/>
          <a:ln/>
        </p:spPr>
        <p:txBody>
          <a:bodyPr wrap="square" lIns="0" tIns="0" rIns="0" bIns="0" rtlCol="0" anchor="ctr"/>
          <a:lstStyle/>
          <a:p>
            <a:pPr algn="ctr" indent="0" marL="0">
              <a:buNone/>
            </a:pPr>
            <a:r>
              <a:rPr lang="en-US" sz="1300" dirty="0">
                <a:solidFill>
                  <a:schemeClr val="bg2"/>
                </a:solidFill>
              </a:rPr>
              <a:t>Bibles printed every year</a:t>
            </a:r>
            <a:endParaRPr lang="en-US" sz="1300" dirty="0"/>
          </a:p>
        </p:txBody>
      </p:sp>
      <p:sp>
        <p:nvSpPr>
          <p:cNvPr id="12" name="card"/>
          <p:cNvSpPr/>
          <p:nvPr/>
        </p:nvSpPr>
        <p:spPr>
          <a:xfrm>
            <a:off x="6766560" y="1097280"/>
            <a:ext cx="1920240" cy="1280160"/>
          </a:xfrm>
          <a:prstGeom prst="roundRect">
            <a:avLst>
              <a:gd name="adj" fmla="val 5714"/>
            </a:avLst>
          </a:prstGeom>
          <a:solidFill>
            <a:schemeClr val="tx2"/>
          </a:solidFill>
          <a:ln/>
        </p:spPr>
      </p:sp>
      <p:sp>
        <p:nvSpPr>
          <p:cNvPr id="13" name="Text 11"/>
          <p:cNvSpPr txBox="1"/>
          <p:nvPr/>
        </p:nvSpPr>
        <p:spPr>
          <a:xfrm>
            <a:off x="6812280" y="1234440"/>
            <a:ext cx="1828800" cy="594360"/>
          </a:xfrm>
          <a:prstGeom prst="rect">
            <a:avLst/>
          </a:prstGeom>
          <a:noFill/>
          <a:ln/>
        </p:spPr>
        <p:txBody>
          <a:bodyPr wrap="square" lIns="0" tIns="0" rIns="0" bIns="0" rtlCol="0" anchor="ctr"/>
          <a:lstStyle/>
          <a:p>
            <a:pPr algn="ctr" indent="0" marL="0">
              <a:buNone/>
            </a:pPr>
            <a:r>
              <a:rPr lang="en-US" sz="2800" b="1" dirty="0">
                <a:solidFill>
                  <a:schemeClr val="accent4"/>
                </a:solidFill>
                <a:latin typeface="Cambria" pitchFamily="34" charset="0"/>
                <a:ea typeface="Cambria" pitchFamily="34" charset="-122"/>
                <a:cs typeface="Cambria" pitchFamily="34" charset="-120"/>
              </a:rPr>
              <a:t>4,190</a:t>
            </a:r>
            <a:endParaRPr lang="en-US" sz="2800" dirty="0"/>
          </a:p>
        </p:txBody>
      </p:sp>
      <p:sp>
        <p:nvSpPr>
          <p:cNvPr id="14" name="Text 12"/>
          <p:cNvSpPr txBox="1"/>
          <p:nvPr/>
        </p:nvSpPr>
        <p:spPr>
          <a:xfrm>
            <a:off x="6858000" y="1874520"/>
            <a:ext cx="1737360" cy="365760"/>
          </a:xfrm>
          <a:prstGeom prst="rect">
            <a:avLst/>
          </a:prstGeom>
          <a:noFill/>
          <a:ln/>
        </p:spPr>
        <p:txBody>
          <a:bodyPr wrap="square" lIns="0" tIns="0" rIns="0" bIns="0" rtlCol="0" anchor="ctr"/>
          <a:lstStyle/>
          <a:p>
            <a:pPr algn="ctr" indent="0" marL="0">
              <a:buNone/>
            </a:pPr>
            <a:r>
              <a:rPr lang="en-US" sz="1300" dirty="0">
                <a:solidFill>
                  <a:schemeClr val="bg2"/>
                </a:solidFill>
              </a:rPr>
              <a:t>languages with Scripture</a:t>
            </a:r>
            <a:endParaRPr lang="en-US" sz="1300" dirty="0"/>
          </a:p>
        </p:txBody>
      </p:sp>
      <p:sp>
        <p:nvSpPr>
          <p:cNvPr id="15" name="Text 13"/>
          <p:cNvSpPr txBox="1"/>
          <p:nvPr/>
        </p:nvSpPr>
        <p:spPr>
          <a:xfrm>
            <a:off x="457200" y="2651760"/>
            <a:ext cx="5486400" cy="228600"/>
          </a:xfrm>
          <a:prstGeom prst="rect">
            <a:avLst/>
          </a:prstGeom>
          <a:noFill/>
          <a:ln/>
        </p:spPr>
        <p:txBody>
          <a:bodyPr wrap="square" lIns="0" tIns="0" rIns="0" bIns="0" rtlCol="0" anchor="ctr"/>
          <a:lstStyle/>
          <a:p>
            <a:pPr indent="0" marL="0">
              <a:buNone/>
            </a:pPr>
            <a:r>
              <a:rPr lang="en-US" sz="1100" b="1" spc="300" kern="0" dirty="0">
                <a:solidFill>
                  <a:schemeClr val="bg2"/>
                </a:solidFill>
              </a:rPr>
              <a:t>COPIES SOLD IN THE US, 2024</a:t>
            </a:r>
            <a:endParaRPr lang="en-US" sz="1100" dirty="0"/>
          </a:p>
        </p:txBody>
      </p:sp>
      <p:sp>
        <p:nvSpPr>
          <p:cNvPr id="16" name="Text 14"/>
          <p:cNvSpPr txBox="1"/>
          <p:nvPr/>
        </p:nvSpPr>
        <p:spPr>
          <a:xfrm>
            <a:off x="457200" y="2971800"/>
            <a:ext cx="2103120" cy="365760"/>
          </a:xfrm>
          <a:prstGeom prst="rect">
            <a:avLst/>
          </a:prstGeom>
          <a:noFill/>
          <a:ln/>
        </p:spPr>
        <p:txBody>
          <a:bodyPr wrap="square" lIns="0" tIns="0" rIns="0" bIns="0" rtlCol="0" anchor="ctr"/>
          <a:lstStyle/>
          <a:p>
            <a:pPr indent="0" marL="0">
              <a:buNone/>
            </a:pPr>
            <a:r>
              <a:rPr lang="en-US" sz="1500" b="1" dirty="0">
                <a:solidFill>
                  <a:schemeClr val="accent3"/>
                </a:solidFill>
              </a:rPr>
              <a:t>Bibles sold</a:t>
            </a:r>
            <a:endParaRPr lang="en-US" sz="1500" dirty="0"/>
          </a:p>
        </p:txBody>
      </p:sp>
      <p:sp>
        <p:nvSpPr>
          <p:cNvPr id="17" name="Bibles bar"/>
          <p:cNvSpPr/>
          <p:nvPr/>
        </p:nvSpPr>
        <p:spPr>
          <a:xfrm>
            <a:off x="2651760" y="3017520"/>
            <a:ext cx="4937760" cy="274320"/>
          </a:xfrm>
          <a:prstGeom prst="rect">
            <a:avLst/>
          </a:prstGeom>
          <a:solidFill>
            <a:schemeClr val="accent3"/>
          </a:solidFill>
          <a:ln/>
        </p:spPr>
      </p:sp>
      <p:sp>
        <p:nvSpPr>
          <p:cNvPr id="18" name="Text 16"/>
          <p:cNvSpPr txBox="1"/>
          <p:nvPr/>
        </p:nvSpPr>
        <p:spPr>
          <a:xfrm>
            <a:off x="7680960" y="2971800"/>
            <a:ext cx="914400" cy="365760"/>
          </a:xfrm>
          <a:prstGeom prst="rect">
            <a:avLst/>
          </a:prstGeom>
          <a:noFill/>
          <a:ln/>
        </p:spPr>
        <p:txBody>
          <a:bodyPr wrap="square" lIns="0" tIns="0" rIns="0" bIns="0" rtlCol="0" anchor="ctr"/>
          <a:lstStyle/>
          <a:p>
            <a:pPr indent="0" marL="0">
              <a:buNone/>
            </a:pPr>
            <a:r>
              <a:rPr lang="en-US" sz="1500" b="1" dirty="0">
                <a:solidFill>
                  <a:schemeClr val="bg1"/>
                </a:solidFill>
              </a:rPr>
              <a:t>17M</a:t>
            </a:r>
            <a:endParaRPr lang="en-US" sz="1500" dirty="0"/>
          </a:p>
        </p:txBody>
      </p:sp>
      <p:sp>
        <p:nvSpPr>
          <p:cNvPr id="19" name="Text 17"/>
          <p:cNvSpPr txBox="1"/>
          <p:nvPr/>
        </p:nvSpPr>
        <p:spPr>
          <a:xfrm>
            <a:off x="457200" y="3474720"/>
            <a:ext cx="2103120" cy="365760"/>
          </a:xfrm>
          <a:prstGeom prst="rect">
            <a:avLst/>
          </a:prstGeom>
          <a:noFill/>
          <a:ln/>
        </p:spPr>
        <p:txBody>
          <a:bodyPr wrap="square" lIns="0" tIns="0" rIns="0" bIns="0" rtlCol="0" anchor="ctr"/>
          <a:lstStyle/>
          <a:p>
            <a:pPr indent="0" marL="0">
              <a:buNone/>
            </a:pPr>
            <a:r>
              <a:rPr lang="en-US" sz="1500" b="1" dirty="0">
                <a:solidFill>
                  <a:schemeClr val="bg2"/>
                </a:solidFill>
              </a:rPr>
              <a:t>#1 new book, 2024</a:t>
            </a:r>
            <a:endParaRPr lang="en-US" sz="1500" dirty="0"/>
          </a:p>
        </p:txBody>
      </p:sp>
      <p:sp>
        <p:nvSpPr>
          <p:cNvPr id="20" name="Top book bar"/>
          <p:cNvSpPr/>
          <p:nvPr/>
        </p:nvSpPr>
        <p:spPr>
          <a:xfrm>
            <a:off x="2651760" y="3520440"/>
            <a:ext cx="435685" cy="274320"/>
          </a:xfrm>
          <a:prstGeom prst="rect">
            <a:avLst/>
          </a:prstGeom>
          <a:solidFill>
            <a:schemeClr val="bg2"/>
          </a:solidFill>
          <a:ln/>
        </p:spPr>
      </p:sp>
      <p:sp>
        <p:nvSpPr>
          <p:cNvPr id="21" name="Text 19"/>
          <p:cNvSpPr txBox="1"/>
          <p:nvPr/>
        </p:nvSpPr>
        <p:spPr>
          <a:xfrm>
            <a:off x="3178885" y="3474720"/>
            <a:ext cx="4114800" cy="365760"/>
          </a:xfrm>
          <a:prstGeom prst="rect">
            <a:avLst/>
          </a:prstGeom>
          <a:noFill/>
          <a:ln/>
        </p:spPr>
        <p:txBody>
          <a:bodyPr wrap="square" lIns="0" tIns="0" rIns="0" bIns="0" rtlCol="0" anchor="ctr"/>
          <a:lstStyle/>
          <a:p>
            <a:pPr indent="0" marL="0">
              <a:buNone/>
            </a:pPr>
            <a:r>
              <a:rPr lang="en-US" sz="1500" b="1" dirty="0">
                <a:solidFill>
                  <a:schemeClr val="bg1"/>
                </a:solidFill>
              </a:rPr>
              <a:t>1.5M  (The Women, by Kristin Hannah)</a:t>
            </a:r>
            <a:endParaRPr lang="en-US" sz="1500" dirty="0"/>
          </a:p>
        </p:txBody>
      </p:sp>
      <p:sp>
        <p:nvSpPr>
          <p:cNvPr id="22" name="Text 20"/>
          <p:cNvSpPr txBox="1"/>
          <p:nvPr/>
        </p:nvSpPr>
        <p:spPr>
          <a:xfrm>
            <a:off x="457200" y="3977640"/>
            <a:ext cx="8229600" cy="411480"/>
          </a:xfrm>
          <a:prstGeom prst="rect">
            <a:avLst/>
          </a:prstGeom>
          <a:noFill/>
          <a:ln/>
        </p:spPr>
        <p:txBody>
          <a:bodyPr wrap="square" lIns="0" tIns="0" rIns="0" bIns="0" rtlCol="0" anchor="ctr"/>
          <a:lstStyle/>
          <a:p>
            <a:pPr indent="0" marL="0">
              <a:buNone/>
            </a:pPr>
            <a:r>
              <a:rPr lang="en-US" sz="1500" i="1" dirty="0">
                <a:solidFill>
                  <a:schemeClr val="accent1"/>
                </a:solidFill>
              </a:rPr>
              <a:t>Americans bought over 11 times as many Bibles as copies of 2024’s best-selling book.</a:t>
            </a:r>
            <a:endParaRPr lang="en-US" sz="1500" dirty="0"/>
          </a:p>
        </p:txBody>
      </p:sp>
      <p:sp>
        <p:nvSpPr>
          <p:cNvPr id="23" name="Text 21"/>
          <p:cNvSpPr txBox="1"/>
          <p:nvPr/>
        </p:nvSpPr>
        <p:spPr>
          <a:xfrm>
            <a:off x="457200" y="4434840"/>
            <a:ext cx="7589520" cy="320040"/>
          </a:xfrm>
          <a:prstGeom prst="rect">
            <a:avLst/>
          </a:prstGeom>
          <a:noFill/>
          <a:ln/>
        </p:spPr>
        <p:txBody>
          <a:bodyPr wrap="square" lIns="0" tIns="0" rIns="0" bIns="0" rtlCol="0" anchor="t"/>
          <a:lstStyle/>
          <a:p>
            <a:pPr indent="0" marL="0">
              <a:buNone/>
            </a:pPr>
            <a:r>
              <a:rPr lang="en-US" sz="1000" dirty="0">
                <a:solidFill>
                  <a:schemeClr val="bg2"/>
                </a:solidFill>
              </a:rPr>
              <a:t>Sources: Guinness World Records (Bibles printed); Circana BookScan via Publishers Weekly (2024 US print sales, both bars); SIL ProgressBible (languages, Oct 2026).</a:t>
            </a:r>
            <a:endParaRPr lang="en-US" sz="1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uniqueness of the Bible</a:t>
            </a:r>
            <a:endParaRPr lang="en-US" sz="3200" dirty="0"/>
          </a:p>
        </p:txBody>
      </p:sp>
      <p:sp>
        <p:nvSpPr>
          <p:cNvPr id="3" name="Text 1"/>
          <p:cNvSpPr txBox="1"/>
          <p:nvPr/>
        </p:nvSpPr>
        <p:spPr>
          <a:xfrm>
            <a:off x="457200" y="960120"/>
            <a:ext cx="8229600" cy="320040"/>
          </a:xfrm>
          <a:prstGeom prst="rect">
            <a:avLst/>
          </a:prstGeom>
          <a:noFill/>
          <a:ln/>
        </p:spPr>
        <p:txBody>
          <a:bodyPr wrap="square" lIns="0" tIns="0" rIns="0" bIns="0" rtlCol="0" anchor="ctr"/>
          <a:lstStyle/>
          <a:p>
            <a:pPr indent="0" marL="0">
              <a:buNone/>
            </a:pPr>
            <a:r>
              <a:rPr lang="en-US" sz="1600" i="1" dirty="0">
                <a:solidFill>
                  <a:schemeClr val="bg2"/>
                </a:solidFill>
              </a:rPr>
              <a:t>Its continuity and diversity are remarkable.</a:t>
            </a:r>
            <a:endParaRPr lang="en-US" sz="1600" dirty="0"/>
          </a:p>
        </p:txBody>
      </p:sp>
      <p:sp>
        <p:nvSpPr>
          <p:cNvPr id="4" name="card"/>
          <p:cNvSpPr/>
          <p:nvPr/>
        </p:nvSpPr>
        <p:spPr>
          <a:xfrm>
            <a:off x="457200" y="1417320"/>
            <a:ext cx="2560320" cy="1508760"/>
          </a:xfrm>
          <a:prstGeom prst="roundRect">
            <a:avLst>
              <a:gd name="adj" fmla="val 4848"/>
            </a:avLst>
          </a:prstGeom>
          <a:solidFill>
            <a:schemeClr val="tx2"/>
          </a:solidFill>
          <a:ln/>
        </p:spPr>
      </p:sp>
      <p:sp>
        <p:nvSpPr>
          <p:cNvPr id="5" name="Text 3"/>
          <p:cNvSpPr txBox="1"/>
          <p:nvPr/>
        </p:nvSpPr>
        <p:spPr>
          <a:xfrm>
            <a:off x="685800" y="1554480"/>
            <a:ext cx="2148840" cy="594360"/>
          </a:xfrm>
          <a:prstGeom prst="rect">
            <a:avLst/>
          </a:prstGeom>
          <a:noFill/>
          <a:ln/>
        </p:spPr>
        <p:txBody>
          <a:bodyPr wrap="square" lIns="0" tIns="0" rIns="0" bIns="0" rtlCol="0" anchor="b"/>
          <a:lstStyle/>
          <a:p>
            <a:pPr indent="0" marL="0">
              <a:buNone/>
            </a:pPr>
            <a:r>
              <a:rPr lang="en-US" sz="3200" b="1" dirty="0">
                <a:solidFill>
                  <a:schemeClr val="accent1"/>
                </a:solidFill>
                <a:latin typeface="Cambria" pitchFamily="34" charset="0"/>
                <a:ea typeface="Cambria" pitchFamily="34" charset="-122"/>
                <a:cs typeface="Cambria" pitchFamily="34" charset="-120"/>
              </a:rPr>
              <a:t>3 </a:t>
            </a:r>
            <a:pPr indent="0" marL="0">
              <a:buNone/>
            </a:pPr>
            <a:r>
              <a:rPr lang="en-US" sz="1800" b="1" dirty="0">
                <a:solidFill>
                  <a:schemeClr val="bg1"/>
                </a:solidFill>
              </a:rPr>
              <a:t>languages</a:t>
            </a:r>
            <a:endParaRPr lang="en-US" sz="1600" dirty="0"/>
          </a:p>
        </p:txBody>
      </p:sp>
      <p:sp>
        <p:nvSpPr>
          <p:cNvPr id="6" name="Text 4"/>
          <p:cNvSpPr txBox="1"/>
          <p:nvPr/>
        </p:nvSpPr>
        <p:spPr>
          <a:xfrm>
            <a:off x="685800" y="2221992"/>
            <a:ext cx="2148840" cy="594360"/>
          </a:xfrm>
          <a:prstGeom prst="rect">
            <a:avLst/>
          </a:prstGeom>
          <a:noFill/>
          <a:ln/>
        </p:spPr>
        <p:txBody>
          <a:bodyPr wrap="square" lIns="0" tIns="0" rIns="0" bIns="0" rtlCol="0" anchor="t"/>
          <a:lstStyle/>
          <a:p>
            <a:pPr indent="0" marL="0">
              <a:buNone/>
            </a:pPr>
            <a:r>
              <a:rPr lang="en-US" sz="1400" dirty="0">
                <a:solidFill>
                  <a:schemeClr val="bg1"/>
                </a:solidFill>
              </a:rPr>
              <a:t>Hebrew, Aramaic and Greek, rooted in real cultures and history</a:t>
            </a:r>
            <a:endParaRPr lang="en-US" sz="1400" dirty="0"/>
          </a:p>
        </p:txBody>
      </p:sp>
      <p:sp>
        <p:nvSpPr>
          <p:cNvPr id="7" name="card"/>
          <p:cNvSpPr/>
          <p:nvPr/>
        </p:nvSpPr>
        <p:spPr>
          <a:xfrm>
            <a:off x="3291840" y="1417320"/>
            <a:ext cx="2560320" cy="1508760"/>
          </a:xfrm>
          <a:prstGeom prst="roundRect">
            <a:avLst>
              <a:gd name="adj" fmla="val 4848"/>
            </a:avLst>
          </a:prstGeom>
          <a:solidFill>
            <a:schemeClr val="tx2"/>
          </a:solidFill>
          <a:ln/>
        </p:spPr>
      </p:sp>
      <p:sp>
        <p:nvSpPr>
          <p:cNvPr id="8" name="Text 6"/>
          <p:cNvSpPr txBox="1"/>
          <p:nvPr/>
        </p:nvSpPr>
        <p:spPr>
          <a:xfrm>
            <a:off x="3520440" y="1554480"/>
            <a:ext cx="2148840" cy="594360"/>
          </a:xfrm>
          <a:prstGeom prst="rect">
            <a:avLst/>
          </a:prstGeom>
          <a:noFill/>
          <a:ln/>
        </p:spPr>
        <p:txBody>
          <a:bodyPr wrap="square" lIns="0" tIns="0" rIns="0" bIns="0" rtlCol="0" anchor="b"/>
          <a:lstStyle/>
          <a:p>
            <a:pPr indent="0" marL="0">
              <a:buNone/>
            </a:pPr>
            <a:r>
              <a:rPr lang="en-US" sz="3200" b="1" dirty="0">
                <a:solidFill>
                  <a:schemeClr val="accent1"/>
                </a:solidFill>
                <a:latin typeface="Cambria" pitchFamily="34" charset="0"/>
                <a:ea typeface="Cambria" pitchFamily="34" charset="-122"/>
                <a:cs typeface="Cambria" pitchFamily="34" charset="-120"/>
              </a:rPr>
              <a:t>3 </a:t>
            </a:r>
            <a:pPr indent="0" marL="0">
              <a:buNone/>
            </a:pPr>
            <a:r>
              <a:rPr lang="en-US" sz="1800" b="1" dirty="0">
                <a:solidFill>
                  <a:schemeClr val="bg1"/>
                </a:solidFill>
              </a:rPr>
              <a:t>continents</a:t>
            </a:r>
            <a:endParaRPr lang="en-US" sz="1600" dirty="0"/>
          </a:p>
        </p:txBody>
      </p:sp>
      <p:sp>
        <p:nvSpPr>
          <p:cNvPr id="9" name="Text 7"/>
          <p:cNvSpPr txBox="1"/>
          <p:nvPr/>
        </p:nvSpPr>
        <p:spPr>
          <a:xfrm>
            <a:off x="3520440" y="2221992"/>
            <a:ext cx="2148840" cy="594360"/>
          </a:xfrm>
          <a:prstGeom prst="rect">
            <a:avLst/>
          </a:prstGeom>
          <a:noFill/>
          <a:ln/>
        </p:spPr>
        <p:txBody>
          <a:bodyPr wrap="square" lIns="0" tIns="0" rIns="0" bIns="0" rtlCol="0" anchor="t"/>
          <a:lstStyle/>
          <a:p>
            <a:pPr indent="0" marL="0">
              <a:buNone/>
            </a:pPr>
            <a:r>
              <a:rPr lang="en-US" sz="1400" dirty="0">
                <a:solidFill>
                  <a:schemeClr val="bg1"/>
                </a:solidFill>
              </a:rPr>
              <a:t>Its authors came from Africa, Asia and Europe</a:t>
            </a:r>
            <a:endParaRPr lang="en-US" sz="1400" dirty="0"/>
          </a:p>
        </p:txBody>
      </p:sp>
      <p:sp>
        <p:nvSpPr>
          <p:cNvPr id="10" name="card"/>
          <p:cNvSpPr/>
          <p:nvPr/>
        </p:nvSpPr>
        <p:spPr>
          <a:xfrm>
            <a:off x="6126480" y="1417320"/>
            <a:ext cx="2560320" cy="1508760"/>
          </a:xfrm>
          <a:prstGeom prst="roundRect">
            <a:avLst>
              <a:gd name="adj" fmla="val 4848"/>
            </a:avLst>
          </a:prstGeom>
          <a:solidFill>
            <a:schemeClr val="tx2"/>
          </a:solidFill>
          <a:ln/>
        </p:spPr>
      </p:sp>
      <p:sp>
        <p:nvSpPr>
          <p:cNvPr id="11" name="Text 9"/>
          <p:cNvSpPr txBox="1"/>
          <p:nvPr/>
        </p:nvSpPr>
        <p:spPr>
          <a:xfrm>
            <a:off x="6355080" y="1554480"/>
            <a:ext cx="2148840" cy="594360"/>
          </a:xfrm>
          <a:prstGeom prst="rect">
            <a:avLst/>
          </a:prstGeom>
          <a:noFill/>
          <a:ln/>
        </p:spPr>
        <p:txBody>
          <a:bodyPr wrap="square" lIns="0" tIns="0" rIns="0" bIns="0" rtlCol="0" anchor="b"/>
          <a:lstStyle/>
          <a:p>
            <a:pPr indent="0" marL="0">
              <a:buNone/>
            </a:pPr>
            <a:r>
              <a:rPr lang="en-US" sz="3200" b="1" dirty="0">
                <a:solidFill>
                  <a:schemeClr val="accent1"/>
                </a:solidFill>
                <a:latin typeface="Cambria" pitchFamily="34" charset="0"/>
                <a:ea typeface="Cambria" pitchFamily="34" charset="-122"/>
                <a:cs typeface="Cambria" pitchFamily="34" charset="-120"/>
              </a:rPr>
              <a:t>40+ </a:t>
            </a:r>
            <a:pPr indent="0" marL="0">
              <a:buNone/>
            </a:pPr>
            <a:r>
              <a:rPr lang="en-US" sz="1800" b="1" dirty="0">
                <a:solidFill>
                  <a:schemeClr val="bg1"/>
                </a:solidFill>
              </a:rPr>
              <a:t>authors</a:t>
            </a:r>
            <a:endParaRPr lang="en-US" sz="1600" dirty="0"/>
          </a:p>
        </p:txBody>
      </p:sp>
      <p:sp>
        <p:nvSpPr>
          <p:cNvPr id="12" name="Text 10"/>
          <p:cNvSpPr txBox="1"/>
          <p:nvPr/>
        </p:nvSpPr>
        <p:spPr>
          <a:xfrm>
            <a:off x="6355080" y="2221992"/>
            <a:ext cx="2148840" cy="594360"/>
          </a:xfrm>
          <a:prstGeom prst="rect">
            <a:avLst/>
          </a:prstGeom>
          <a:noFill/>
          <a:ln/>
        </p:spPr>
        <p:txBody>
          <a:bodyPr wrap="square" lIns="0" tIns="0" rIns="0" bIns="0" rtlCol="0" anchor="t"/>
          <a:lstStyle/>
          <a:p>
            <a:pPr indent="0" marL="0">
              <a:buNone/>
            </a:pPr>
            <a:r>
              <a:rPr lang="en-US" sz="1400" dirty="0">
                <a:solidFill>
                  <a:schemeClr val="bg1"/>
                </a:solidFill>
              </a:rPr>
              <a:t>With diverse backgrounds and perspectives</a:t>
            </a:r>
            <a:endParaRPr lang="en-US" sz="1400" dirty="0"/>
          </a:p>
        </p:txBody>
      </p:sp>
      <p:sp>
        <p:nvSpPr>
          <p:cNvPr id="13" name="card"/>
          <p:cNvSpPr/>
          <p:nvPr/>
        </p:nvSpPr>
        <p:spPr>
          <a:xfrm>
            <a:off x="457200" y="3108960"/>
            <a:ext cx="2560320" cy="1508760"/>
          </a:xfrm>
          <a:prstGeom prst="roundRect">
            <a:avLst>
              <a:gd name="adj" fmla="val 4848"/>
            </a:avLst>
          </a:prstGeom>
          <a:solidFill>
            <a:schemeClr val="tx2"/>
          </a:solidFill>
          <a:ln/>
        </p:spPr>
      </p:sp>
      <p:sp>
        <p:nvSpPr>
          <p:cNvPr id="14" name="Text 12"/>
          <p:cNvSpPr txBox="1"/>
          <p:nvPr/>
        </p:nvSpPr>
        <p:spPr>
          <a:xfrm>
            <a:off x="685800" y="3246120"/>
            <a:ext cx="2148840" cy="594360"/>
          </a:xfrm>
          <a:prstGeom prst="rect">
            <a:avLst/>
          </a:prstGeom>
          <a:noFill/>
          <a:ln/>
        </p:spPr>
        <p:txBody>
          <a:bodyPr wrap="square" lIns="0" tIns="0" rIns="0" bIns="0" rtlCol="0" anchor="b"/>
          <a:lstStyle/>
          <a:p>
            <a:pPr indent="0" marL="0">
              <a:buNone/>
            </a:pPr>
            <a:r>
              <a:rPr lang="en-US" sz="3200" b="1" dirty="0">
                <a:solidFill>
                  <a:schemeClr val="accent1"/>
                </a:solidFill>
                <a:latin typeface="Cambria" pitchFamily="34" charset="0"/>
                <a:ea typeface="Cambria" pitchFamily="34" charset="-122"/>
                <a:cs typeface="Cambria" pitchFamily="34" charset="-120"/>
              </a:rPr>
              <a:t>66 </a:t>
            </a:r>
            <a:pPr indent="0" marL="0">
              <a:buNone/>
            </a:pPr>
            <a:r>
              <a:rPr lang="en-US" sz="1800" b="1" dirty="0">
                <a:solidFill>
                  <a:schemeClr val="bg1"/>
                </a:solidFill>
              </a:rPr>
              <a:t>books</a:t>
            </a:r>
            <a:endParaRPr lang="en-US" sz="1600" dirty="0"/>
          </a:p>
        </p:txBody>
      </p:sp>
      <p:sp>
        <p:nvSpPr>
          <p:cNvPr id="15" name="Text 13"/>
          <p:cNvSpPr txBox="1"/>
          <p:nvPr/>
        </p:nvSpPr>
        <p:spPr>
          <a:xfrm>
            <a:off x="685800" y="3913632"/>
            <a:ext cx="2148840" cy="594360"/>
          </a:xfrm>
          <a:prstGeom prst="rect">
            <a:avLst/>
          </a:prstGeom>
          <a:noFill/>
          <a:ln/>
        </p:spPr>
        <p:txBody>
          <a:bodyPr wrap="square" lIns="0" tIns="0" rIns="0" bIns="0" rtlCol="0" anchor="t"/>
          <a:lstStyle/>
          <a:p>
            <a:pPr indent="0" marL="0">
              <a:buNone/>
            </a:pPr>
            <a:r>
              <a:rPr lang="en-US" sz="1400" dirty="0">
                <a:solidFill>
                  <a:schemeClr val="bg1"/>
                </a:solidFill>
              </a:rPr>
              <a:t>39 Old Testament and 27 New Testament, in many genres</a:t>
            </a:r>
            <a:endParaRPr lang="en-US" sz="1400" dirty="0"/>
          </a:p>
        </p:txBody>
      </p:sp>
      <p:sp>
        <p:nvSpPr>
          <p:cNvPr id="16" name="card"/>
          <p:cNvSpPr/>
          <p:nvPr/>
        </p:nvSpPr>
        <p:spPr>
          <a:xfrm>
            <a:off x="3291840" y="3108960"/>
            <a:ext cx="2560320" cy="1508760"/>
          </a:xfrm>
          <a:prstGeom prst="roundRect">
            <a:avLst>
              <a:gd name="adj" fmla="val 4848"/>
            </a:avLst>
          </a:prstGeom>
          <a:solidFill>
            <a:schemeClr val="tx2"/>
          </a:solidFill>
          <a:ln/>
        </p:spPr>
      </p:sp>
      <p:sp>
        <p:nvSpPr>
          <p:cNvPr id="17" name="Text 15"/>
          <p:cNvSpPr txBox="1"/>
          <p:nvPr/>
        </p:nvSpPr>
        <p:spPr>
          <a:xfrm>
            <a:off x="3520440" y="3246120"/>
            <a:ext cx="2148840" cy="594360"/>
          </a:xfrm>
          <a:prstGeom prst="rect">
            <a:avLst/>
          </a:prstGeom>
          <a:noFill/>
          <a:ln/>
        </p:spPr>
        <p:txBody>
          <a:bodyPr wrap="square" lIns="0" tIns="0" rIns="0" bIns="0" rtlCol="0" anchor="b"/>
          <a:lstStyle/>
          <a:p>
            <a:pPr indent="0" marL="0">
              <a:buNone/>
            </a:pPr>
            <a:r>
              <a:rPr lang="en-US" sz="3200" b="1" dirty="0">
                <a:solidFill>
                  <a:schemeClr val="accent1"/>
                </a:solidFill>
                <a:latin typeface="Cambria" pitchFamily="34" charset="0"/>
                <a:ea typeface="Cambria" pitchFamily="34" charset="-122"/>
                <a:cs typeface="Cambria" pitchFamily="34" charset="-120"/>
              </a:rPr>
              <a:t>1,500 </a:t>
            </a:r>
            <a:pPr indent="0" marL="0">
              <a:buNone/>
            </a:pPr>
            <a:r>
              <a:rPr lang="en-US" sz="1800" b="1" dirty="0">
                <a:solidFill>
                  <a:schemeClr val="bg1"/>
                </a:solidFill>
              </a:rPr>
              <a:t>years</a:t>
            </a:r>
            <a:endParaRPr lang="en-US" sz="1600" dirty="0"/>
          </a:p>
        </p:txBody>
      </p:sp>
      <p:sp>
        <p:nvSpPr>
          <p:cNvPr id="18" name="Text 16"/>
          <p:cNvSpPr txBox="1"/>
          <p:nvPr/>
        </p:nvSpPr>
        <p:spPr>
          <a:xfrm>
            <a:off x="3520440" y="3913632"/>
            <a:ext cx="2148840" cy="594360"/>
          </a:xfrm>
          <a:prstGeom prst="rect">
            <a:avLst/>
          </a:prstGeom>
          <a:noFill/>
          <a:ln/>
        </p:spPr>
        <p:txBody>
          <a:bodyPr wrap="square" lIns="0" tIns="0" rIns="0" bIns="0" rtlCol="0" anchor="t"/>
          <a:lstStyle/>
          <a:p>
            <a:pPr indent="0" marL="0">
              <a:buNone/>
            </a:pPr>
            <a:r>
              <a:rPr lang="en-US" sz="1400" dirty="0">
                <a:solidFill>
                  <a:schemeClr val="bg1"/>
                </a:solidFill>
              </a:rPr>
              <a:t>Written over some fifteen centuries and many generations</a:t>
            </a:r>
            <a:endParaRPr lang="en-US" sz="1400" dirty="0"/>
          </a:p>
        </p:txBody>
      </p:sp>
      <p:sp>
        <p:nvSpPr>
          <p:cNvPr id="19" name="card"/>
          <p:cNvSpPr/>
          <p:nvPr/>
        </p:nvSpPr>
        <p:spPr>
          <a:xfrm>
            <a:off x="6126480" y="3108960"/>
            <a:ext cx="2560320" cy="1508760"/>
          </a:xfrm>
          <a:prstGeom prst="roundRect">
            <a:avLst>
              <a:gd name="adj" fmla="val 4848"/>
            </a:avLst>
          </a:prstGeom>
          <a:solidFill>
            <a:schemeClr val="tx2"/>
          </a:solidFill>
          <a:ln/>
        </p:spPr>
      </p:sp>
      <p:sp>
        <p:nvSpPr>
          <p:cNvPr id="20" name="Text 18"/>
          <p:cNvSpPr txBox="1"/>
          <p:nvPr/>
        </p:nvSpPr>
        <p:spPr>
          <a:xfrm>
            <a:off x="6355080" y="3246120"/>
            <a:ext cx="2148840" cy="594360"/>
          </a:xfrm>
          <a:prstGeom prst="rect">
            <a:avLst/>
          </a:prstGeom>
          <a:noFill/>
          <a:ln/>
        </p:spPr>
        <p:txBody>
          <a:bodyPr wrap="square" lIns="0" tIns="0" rIns="0" bIns="0" rtlCol="0" anchor="b"/>
          <a:lstStyle/>
          <a:p>
            <a:pPr indent="0" marL="0">
              <a:buNone/>
            </a:pPr>
            <a:r>
              <a:rPr lang="en-US" sz="3200" b="1" dirty="0">
                <a:solidFill>
                  <a:schemeClr val="accent1"/>
                </a:solidFill>
                <a:latin typeface="Cambria" pitchFamily="34" charset="0"/>
                <a:ea typeface="Cambria" pitchFamily="34" charset="-122"/>
                <a:cs typeface="Cambria" pitchFamily="34" charset="-120"/>
              </a:rPr>
              <a:t>1 </a:t>
            </a:r>
            <a:pPr indent="0" marL="0">
              <a:buNone/>
            </a:pPr>
            <a:r>
              <a:rPr lang="en-US" sz="1800" b="1" dirty="0">
                <a:solidFill>
                  <a:schemeClr val="bg1"/>
                </a:solidFill>
              </a:rPr>
              <a:t>story</a:t>
            </a:r>
            <a:endParaRPr lang="en-US" sz="1600" dirty="0"/>
          </a:p>
        </p:txBody>
      </p:sp>
      <p:sp>
        <p:nvSpPr>
          <p:cNvPr id="21" name="Text 19"/>
          <p:cNvSpPr txBox="1"/>
          <p:nvPr/>
        </p:nvSpPr>
        <p:spPr>
          <a:xfrm>
            <a:off x="6355080" y="3913632"/>
            <a:ext cx="2148840" cy="594360"/>
          </a:xfrm>
          <a:prstGeom prst="rect">
            <a:avLst/>
          </a:prstGeom>
          <a:noFill/>
          <a:ln/>
        </p:spPr>
        <p:txBody>
          <a:bodyPr wrap="square" lIns="0" tIns="0" rIns="0" bIns="0" rtlCol="0" anchor="t"/>
          <a:lstStyle/>
          <a:p>
            <a:pPr indent="0" marL="0">
              <a:buNone/>
            </a:pPr>
            <a:r>
              <a:rPr lang="en-US" sz="1400" dirty="0">
                <a:solidFill>
                  <a:schemeClr val="bg1"/>
                </a:solidFill>
              </a:rPr>
              <a:t>Creation, fall and redemption, told by many authors</a:t>
            </a:r>
            <a:endParaRPr lang="en-US" sz="14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“Unhitch” the Old Testament?</a:t>
            </a:r>
            <a:endParaRPr lang="en-US" sz="3200" dirty="0"/>
          </a:p>
        </p:txBody>
      </p:sp>
      <p:sp>
        <p:nvSpPr>
          <p:cNvPr id="3" name="card"/>
          <p:cNvSpPr/>
          <p:nvPr/>
        </p:nvSpPr>
        <p:spPr>
          <a:xfrm>
            <a:off x="457200" y="1005840"/>
            <a:ext cx="3749040" cy="3154680"/>
          </a:xfrm>
          <a:prstGeom prst="roundRect">
            <a:avLst>
              <a:gd name="adj" fmla="val 2319"/>
            </a:avLst>
          </a:prstGeom>
          <a:solidFill>
            <a:schemeClr val="tx2"/>
          </a:solidFill>
          <a:ln/>
        </p:spPr>
      </p:sp>
      <p:sp>
        <p:nvSpPr>
          <p:cNvPr id="4" name="Text 2"/>
          <p:cNvSpPr txBox="1"/>
          <p:nvPr/>
        </p:nvSpPr>
        <p:spPr>
          <a:xfrm>
            <a:off x="658368" y="1097280"/>
            <a:ext cx="3383280" cy="201168"/>
          </a:xfrm>
          <a:prstGeom prst="rect">
            <a:avLst/>
          </a:prstGeom>
          <a:noFill/>
          <a:ln/>
        </p:spPr>
        <p:txBody>
          <a:bodyPr wrap="square" lIns="0" tIns="0" rIns="0" bIns="0" rtlCol="0" anchor="ctr"/>
          <a:lstStyle/>
          <a:p>
            <a:pPr indent="0" marL="0">
              <a:buNone/>
            </a:pPr>
            <a:r>
              <a:rPr lang="en-US" sz="1000" b="1" spc="300" kern="0" dirty="0">
                <a:solidFill>
                  <a:schemeClr val="bg2"/>
                </a:solidFill>
              </a:rPr>
              <a:t>THE CLAIM</a:t>
            </a:r>
            <a:endParaRPr lang="en-US" sz="1000" dirty="0"/>
          </a:p>
        </p:txBody>
      </p:sp>
      <p:sp>
        <p:nvSpPr>
          <p:cNvPr id="5" name="Text 3"/>
          <p:cNvSpPr txBox="1"/>
          <p:nvPr/>
        </p:nvSpPr>
        <p:spPr>
          <a:xfrm>
            <a:off x="658368" y="1344168"/>
            <a:ext cx="3383280" cy="749808"/>
          </a:xfrm>
          <a:prstGeom prst="rect">
            <a:avLst/>
          </a:prstGeom>
          <a:noFill/>
          <a:ln/>
        </p:spPr>
        <p:txBody>
          <a:bodyPr wrap="square" lIns="0" tIns="0" rIns="0" bIns="0" rtlCol="0" anchor="t"/>
          <a:lstStyle/>
          <a:p>
            <a:pPr indent="0" marL="0">
              <a:buNone/>
            </a:pPr>
            <a:r>
              <a:rPr lang="en-US" sz="1300" i="1" dirty="0">
                <a:solidFill>
                  <a:schemeClr val="bg1"/>
                </a:solidFill>
              </a:rPr>
              <a:t>“Peter, James, Paul elected to unhitch the Christian faith from their Jewish scriptures, and my friends, we must as well.”</a:t>
            </a:r>
            <a:endParaRPr lang="en-US" sz="1300" dirty="0"/>
          </a:p>
        </p:txBody>
      </p:sp>
      <p:sp>
        <p:nvSpPr>
          <p:cNvPr id="6" name="Text 4"/>
          <p:cNvSpPr txBox="1"/>
          <p:nvPr/>
        </p:nvSpPr>
        <p:spPr>
          <a:xfrm>
            <a:off x="658368" y="2103120"/>
            <a:ext cx="3383280" cy="960120"/>
          </a:xfrm>
          <a:prstGeom prst="rect">
            <a:avLst/>
          </a:prstGeom>
          <a:noFill/>
          <a:ln/>
        </p:spPr>
        <p:txBody>
          <a:bodyPr wrap="square" lIns="0" tIns="0" rIns="0" bIns="0" rtlCol="0" anchor="t"/>
          <a:lstStyle/>
          <a:p>
            <a:pPr indent="0" marL="0">
              <a:buNone/>
            </a:pPr>
            <a:r>
              <a:rPr lang="en-US" sz="1300" i="1" dirty="0">
                <a:solidFill>
                  <a:schemeClr val="bg1"/>
                </a:solidFill>
              </a:rPr>
              <a:t>“When the Church launched, the foundation of the faith of the early Christians was not a book (they didn’t have one) … it wasn’t the Bible (there wasn’t one), and it wasn’t the Old Testament.”</a:t>
            </a:r>
            <a:endParaRPr lang="en-US" sz="1300" dirty="0"/>
          </a:p>
        </p:txBody>
      </p:sp>
      <p:sp>
        <p:nvSpPr>
          <p:cNvPr id="7" name="Text 5"/>
          <p:cNvSpPr txBox="1"/>
          <p:nvPr/>
        </p:nvSpPr>
        <p:spPr>
          <a:xfrm>
            <a:off x="658368" y="3081528"/>
            <a:ext cx="3383280" cy="365760"/>
          </a:xfrm>
          <a:prstGeom prst="rect">
            <a:avLst/>
          </a:prstGeom>
          <a:noFill/>
          <a:ln/>
        </p:spPr>
        <p:txBody>
          <a:bodyPr wrap="square" lIns="0" tIns="0" rIns="0" bIns="0" rtlCol="0" anchor="t"/>
          <a:lstStyle/>
          <a:p>
            <a:pPr indent="0" marL="0">
              <a:buNone/>
            </a:pPr>
            <a:r>
              <a:rPr lang="en-US" sz="1000" b="1" dirty="0">
                <a:solidFill>
                  <a:schemeClr val="accent3"/>
                </a:solidFill>
              </a:rPr>
              <a:t>Andy Stanley, North Point Community Church, “Aftermath” series, part 3 (2018)</a:t>
            </a:r>
            <a:endParaRPr lang="en-US" sz="1000" dirty="0"/>
          </a:p>
        </p:txBody>
      </p:sp>
      <p:sp>
        <p:nvSpPr>
          <p:cNvPr id="8" name="Text 6"/>
          <p:cNvSpPr txBox="1"/>
          <p:nvPr/>
        </p:nvSpPr>
        <p:spPr>
          <a:xfrm>
            <a:off x="658368" y="3474720"/>
            <a:ext cx="3383280" cy="640080"/>
          </a:xfrm>
          <a:prstGeom prst="rect">
            <a:avLst/>
          </a:prstGeom>
          <a:noFill/>
          <a:ln/>
        </p:spPr>
        <p:txBody>
          <a:bodyPr wrap="square" lIns="0" tIns="0" rIns="0" bIns="0" rtlCol="0" anchor="t"/>
          <a:lstStyle/>
          <a:p>
            <a:pPr indent="0" marL="0">
              <a:buNone/>
            </a:pPr>
            <a:r>
              <a:rPr lang="en-US" sz="1100" dirty="0">
                <a:solidFill>
                  <a:schemeClr val="bg2"/>
                </a:solidFill>
              </a:rPr>
              <a:t>To be fair: he also called the Jewish scriptures “divinely inspired,” and said critics missed his context (Acts 15: Gentiles and the law of Moses).</a:t>
            </a:r>
            <a:endParaRPr lang="en-US" sz="1100" dirty="0"/>
          </a:p>
        </p:txBody>
      </p:sp>
      <p:sp>
        <p:nvSpPr>
          <p:cNvPr id="9" name="card"/>
          <p:cNvSpPr/>
          <p:nvPr/>
        </p:nvSpPr>
        <p:spPr>
          <a:xfrm>
            <a:off x="4434840" y="1005840"/>
            <a:ext cx="4251960" cy="3154680"/>
          </a:xfrm>
          <a:prstGeom prst="roundRect">
            <a:avLst>
              <a:gd name="adj" fmla="val 2319"/>
            </a:avLst>
          </a:prstGeom>
          <a:solidFill>
            <a:schemeClr val="tx2"/>
          </a:solidFill>
          <a:ln/>
        </p:spPr>
      </p:sp>
      <p:sp>
        <p:nvSpPr>
          <p:cNvPr id="10" name="Text 8"/>
          <p:cNvSpPr txBox="1"/>
          <p:nvPr/>
        </p:nvSpPr>
        <p:spPr>
          <a:xfrm>
            <a:off x="4636008" y="1097280"/>
            <a:ext cx="3886200" cy="201168"/>
          </a:xfrm>
          <a:prstGeom prst="rect">
            <a:avLst/>
          </a:prstGeom>
          <a:noFill/>
          <a:ln/>
        </p:spPr>
        <p:txBody>
          <a:bodyPr wrap="square" lIns="0" tIns="0" rIns="0" bIns="0" rtlCol="0" anchor="ctr"/>
          <a:lstStyle/>
          <a:p>
            <a:pPr indent="0" marL="0">
              <a:buNone/>
            </a:pPr>
            <a:r>
              <a:rPr lang="en-US" sz="1000" b="1" spc="300" kern="0" dirty="0">
                <a:solidFill>
                  <a:schemeClr val="bg2"/>
                </a:solidFill>
              </a:rPr>
              <a:t>WHAT THE EARLY CHURCH ACTUALLY DID</a:t>
            </a:r>
            <a:endParaRPr lang="en-US" sz="1000" dirty="0"/>
          </a:p>
        </p:txBody>
      </p:sp>
      <p:sp>
        <p:nvSpPr>
          <p:cNvPr id="11" name="Text 9"/>
          <p:cNvSpPr txBox="1"/>
          <p:nvPr/>
        </p:nvSpPr>
        <p:spPr>
          <a:xfrm>
            <a:off x="4636008" y="1353312"/>
            <a:ext cx="3886200" cy="219456"/>
          </a:xfrm>
          <a:prstGeom prst="rect">
            <a:avLst/>
          </a:prstGeom>
          <a:noFill/>
          <a:ln/>
        </p:spPr>
        <p:txBody>
          <a:bodyPr wrap="square" lIns="0" tIns="0" rIns="0" bIns="0" rtlCol="0" anchor="ctr"/>
          <a:lstStyle/>
          <a:p>
            <a:pPr indent="0" marL="0">
              <a:buNone/>
            </a:pPr>
            <a:r>
              <a:rPr lang="en-US" sz="1100" b="1" dirty="0">
                <a:solidFill>
                  <a:schemeClr val="accent3"/>
                </a:solidFill>
              </a:rPr>
              <a:t>Luke 24:27 · Jesus</a:t>
            </a:r>
            <a:endParaRPr lang="en-US" sz="1100" dirty="0"/>
          </a:p>
        </p:txBody>
      </p:sp>
      <p:sp>
        <p:nvSpPr>
          <p:cNvPr id="12" name="Text 10"/>
          <p:cNvSpPr txBox="1"/>
          <p:nvPr/>
        </p:nvSpPr>
        <p:spPr>
          <a:xfrm>
            <a:off x="4636008" y="1572768"/>
            <a:ext cx="3886200" cy="502920"/>
          </a:xfrm>
          <a:prstGeom prst="rect">
            <a:avLst/>
          </a:prstGeom>
          <a:noFill/>
          <a:ln/>
        </p:spPr>
        <p:txBody>
          <a:bodyPr wrap="square" lIns="0" tIns="0" rIns="0" bIns="0" rtlCol="0" anchor="t"/>
          <a:lstStyle/>
          <a:p>
            <a:pPr indent="0" marL="0">
              <a:buNone/>
            </a:pPr>
            <a:r>
              <a:rPr lang="en-US" sz="1200" i="1" dirty="0">
                <a:solidFill>
                  <a:schemeClr val="bg1"/>
                </a:solidFill>
              </a:rPr>
              <a:t>“Beginning with Moses and all the Prophets, he interpreted to them in all the Scriptures the things concerning himself.”</a:t>
            </a:r>
            <a:endParaRPr lang="en-US" sz="1200" dirty="0"/>
          </a:p>
        </p:txBody>
      </p:sp>
      <p:sp>
        <p:nvSpPr>
          <p:cNvPr id="13" name="Text 11"/>
          <p:cNvSpPr txBox="1"/>
          <p:nvPr/>
        </p:nvSpPr>
        <p:spPr>
          <a:xfrm>
            <a:off x="4636008" y="2103120"/>
            <a:ext cx="3886200" cy="219456"/>
          </a:xfrm>
          <a:prstGeom prst="rect">
            <a:avLst/>
          </a:prstGeom>
          <a:noFill/>
          <a:ln/>
        </p:spPr>
        <p:txBody>
          <a:bodyPr wrap="square" lIns="0" tIns="0" rIns="0" bIns="0" rtlCol="0" anchor="ctr"/>
          <a:lstStyle/>
          <a:p>
            <a:pPr indent="0" marL="0">
              <a:buNone/>
            </a:pPr>
            <a:r>
              <a:rPr lang="en-US" sz="1100" b="1" dirty="0">
                <a:solidFill>
                  <a:schemeClr val="accent3"/>
                </a:solidFill>
              </a:rPr>
              <a:t>1 Corinthians 15:3–4 · the earliest creed</a:t>
            </a:r>
            <a:endParaRPr lang="en-US" sz="1100" dirty="0"/>
          </a:p>
        </p:txBody>
      </p:sp>
      <p:sp>
        <p:nvSpPr>
          <p:cNvPr id="14" name="Text 12"/>
          <p:cNvSpPr txBox="1"/>
          <p:nvPr/>
        </p:nvSpPr>
        <p:spPr>
          <a:xfrm>
            <a:off x="4636008" y="2322576"/>
            <a:ext cx="3886200" cy="502920"/>
          </a:xfrm>
          <a:prstGeom prst="rect">
            <a:avLst/>
          </a:prstGeom>
          <a:noFill/>
          <a:ln/>
        </p:spPr>
        <p:txBody>
          <a:bodyPr wrap="square" lIns="0" tIns="0" rIns="0" bIns="0" rtlCol="0" anchor="t"/>
          <a:lstStyle/>
          <a:p>
            <a:pPr indent="0" marL="0">
              <a:buNone/>
            </a:pPr>
            <a:r>
              <a:rPr lang="en-US" sz="1200" i="1" dirty="0">
                <a:solidFill>
                  <a:schemeClr val="bg1"/>
                </a:solidFill>
              </a:rPr>
              <a:t>Christ died and was raised “in accordance with the Scriptures.”</a:t>
            </a:r>
            <a:endParaRPr lang="en-US" sz="1200" dirty="0"/>
          </a:p>
        </p:txBody>
      </p:sp>
      <p:sp>
        <p:nvSpPr>
          <p:cNvPr id="15" name="Text 13"/>
          <p:cNvSpPr txBox="1"/>
          <p:nvPr/>
        </p:nvSpPr>
        <p:spPr>
          <a:xfrm>
            <a:off x="4636008" y="2670048"/>
            <a:ext cx="3886200" cy="219456"/>
          </a:xfrm>
          <a:prstGeom prst="rect">
            <a:avLst/>
          </a:prstGeom>
          <a:noFill/>
          <a:ln/>
        </p:spPr>
        <p:txBody>
          <a:bodyPr wrap="square" lIns="0" tIns="0" rIns="0" bIns="0" rtlCol="0" anchor="ctr"/>
          <a:lstStyle/>
          <a:p>
            <a:pPr indent="0" marL="0">
              <a:buNone/>
            </a:pPr>
            <a:r>
              <a:rPr lang="en-US" sz="1100" b="1" dirty="0">
                <a:solidFill>
                  <a:schemeClr val="accent3"/>
                </a:solidFill>
              </a:rPr>
              <a:t>Acts 15:15 · the very council Stanley cites</a:t>
            </a:r>
            <a:endParaRPr lang="en-US" sz="1100" dirty="0"/>
          </a:p>
        </p:txBody>
      </p:sp>
      <p:sp>
        <p:nvSpPr>
          <p:cNvPr id="16" name="Text 14"/>
          <p:cNvSpPr txBox="1"/>
          <p:nvPr/>
        </p:nvSpPr>
        <p:spPr>
          <a:xfrm>
            <a:off x="4636008" y="2889504"/>
            <a:ext cx="3886200" cy="502920"/>
          </a:xfrm>
          <a:prstGeom prst="rect">
            <a:avLst/>
          </a:prstGeom>
          <a:noFill/>
          <a:ln/>
        </p:spPr>
        <p:txBody>
          <a:bodyPr wrap="square" lIns="0" tIns="0" rIns="0" bIns="0" rtlCol="0" anchor="t"/>
          <a:lstStyle/>
          <a:p>
            <a:pPr indent="0" marL="0">
              <a:buNone/>
            </a:pPr>
            <a:r>
              <a:rPr lang="en-US" sz="1200" i="1" dirty="0">
                <a:solidFill>
                  <a:schemeClr val="bg1"/>
                </a:solidFill>
              </a:rPr>
              <a:t>“With this the words of the prophets agree, just as it is written” (then quoting Amos 9).</a:t>
            </a:r>
            <a:endParaRPr lang="en-US" sz="1200" dirty="0"/>
          </a:p>
        </p:txBody>
      </p:sp>
      <p:sp>
        <p:nvSpPr>
          <p:cNvPr id="17" name="Text 15"/>
          <p:cNvSpPr txBox="1"/>
          <p:nvPr/>
        </p:nvSpPr>
        <p:spPr>
          <a:xfrm>
            <a:off x="4636008" y="3346704"/>
            <a:ext cx="3886200" cy="219456"/>
          </a:xfrm>
          <a:prstGeom prst="rect">
            <a:avLst/>
          </a:prstGeom>
          <a:noFill/>
          <a:ln/>
        </p:spPr>
        <p:txBody>
          <a:bodyPr wrap="square" lIns="0" tIns="0" rIns="0" bIns="0" rtlCol="0" anchor="ctr"/>
          <a:lstStyle/>
          <a:p>
            <a:pPr indent="0" marL="0">
              <a:buNone/>
            </a:pPr>
            <a:r>
              <a:rPr lang="en-US" sz="1100" b="1" dirty="0">
                <a:solidFill>
                  <a:schemeClr val="accent3"/>
                </a:solidFill>
              </a:rPr>
              <a:t>Acts 17:11 · the Bereans</a:t>
            </a:r>
            <a:endParaRPr lang="en-US" sz="1100" dirty="0"/>
          </a:p>
        </p:txBody>
      </p:sp>
      <p:sp>
        <p:nvSpPr>
          <p:cNvPr id="18" name="Text 16"/>
          <p:cNvSpPr txBox="1"/>
          <p:nvPr/>
        </p:nvSpPr>
        <p:spPr>
          <a:xfrm>
            <a:off x="4636008" y="3566160"/>
            <a:ext cx="3886200" cy="502920"/>
          </a:xfrm>
          <a:prstGeom prst="rect">
            <a:avLst/>
          </a:prstGeom>
          <a:noFill/>
          <a:ln/>
        </p:spPr>
        <p:txBody>
          <a:bodyPr wrap="square" lIns="0" tIns="0" rIns="0" bIns="0" rtlCol="0" anchor="t"/>
          <a:lstStyle/>
          <a:p>
            <a:pPr indent="0" marL="0">
              <a:buNone/>
            </a:pPr>
            <a:r>
              <a:rPr lang="en-US" sz="1200" i="1" dirty="0">
                <a:solidFill>
                  <a:schemeClr val="bg1"/>
                </a:solidFill>
              </a:rPr>
              <a:t>They checked Paul by “examining the Scriptures daily to see if these things were so.”</a:t>
            </a:r>
            <a:endParaRPr lang="en-US" sz="1200" dirty="0"/>
          </a:p>
        </p:txBody>
      </p:sp>
      <p:sp>
        <p:nvSpPr>
          <p:cNvPr id="19" name="Text 17"/>
          <p:cNvSpPr txBox="1"/>
          <p:nvPr/>
        </p:nvSpPr>
        <p:spPr>
          <a:xfrm>
            <a:off x="457200" y="4224528"/>
            <a:ext cx="8229600" cy="274320"/>
          </a:xfrm>
          <a:prstGeom prst="rect">
            <a:avLst/>
          </a:prstGeom>
          <a:noFill/>
          <a:ln/>
        </p:spPr>
        <p:txBody>
          <a:bodyPr wrap="square" lIns="0" tIns="0" rIns="0" bIns="0" rtlCol="0" anchor="ctr"/>
          <a:lstStyle/>
          <a:p>
            <a:pPr indent="0" marL="0">
              <a:buNone/>
            </a:pPr>
            <a:r>
              <a:rPr lang="en-US" sz="1300" i="1" dirty="0">
                <a:solidFill>
                  <a:schemeClr val="accent4"/>
                </a:solidFill>
              </a:rPr>
              <a:t>They had no bound Bible yet, but they had Scripture: the Old Testament, read as pointing to Christ.</a:t>
            </a:r>
            <a:endParaRPr lang="en-US" sz="1300" dirty="0"/>
          </a:p>
        </p:txBody>
      </p:sp>
      <p:sp>
        <p:nvSpPr>
          <p:cNvPr id="20" name="Text 18"/>
          <p:cNvSpPr txBox="1"/>
          <p:nvPr/>
        </p:nvSpPr>
        <p:spPr>
          <a:xfrm>
            <a:off x="457200" y="4526280"/>
            <a:ext cx="7680960" cy="182880"/>
          </a:xfrm>
          <a:prstGeom prst="rect">
            <a:avLst/>
          </a:prstGeom>
          <a:noFill/>
          <a:ln/>
        </p:spPr>
        <p:txBody>
          <a:bodyPr wrap="square" lIns="0" tIns="0" rIns="0" bIns="0" rtlCol="0" anchor="ctr"/>
          <a:lstStyle/>
          <a:p>
            <a:pPr indent="0" marL="0">
              <a:buNone/>
            </a:pPr>
            <a:r>
              <a:rPr lang="en-US" sz="800" dirty="0">
                <a:solidFill>
                  <a:schemeClr val="bg2"/>
                </a:solidFill>
              </a:rPr>
              <a:t>Stanley quotes as reported by M. Gryboski, The Christian Post (9 May 2018), and E. Hall, Crosswalk.com (11 May 2018). Scripture: ESV.</a:t>
            </a:r>
            <a:endParaRPr lang="en-US" sz="8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63,779 cross-references in 31,102 verses</a:t>
            </a:r>
            <a:endParaRPr lang="en-US" sz="3200" dirty="0"/>
          </a:p>
        </p:txBody>
      </p:sp>
      <p:pic>
        <p:nvPicPr>
          <p:cNvPr id="3" name="xref" descr="/private/tmp/claude-501/-Users-kynrek-Isolater/16221b55-4a13-4e0c-b4a5-ab49db02cd34/scratchpad/img/xref.jpg">    </p:cNvPr>
          <p:cNvPicPr>
            <a:picLocks noChangeAspect="1"/>
          </p:cNvPicPr>
          <p:nvPr/>
        </p:nvPicPr>
        <p:blipFill>
          <a:blip r:embed="rId1"/>
          <a:stretch>
            <a:fillRect/>
          </a:stretch>
        </p:blipFill>
        <p:spPr>
          <a:xfrm>
            <a:off x="1693301" y="1051560"/>
            <a:ext cx="5757398" cy="3383280"/>
          </a:xfrm>
          <a:prstGeom prst="rect">
            <a:avLst/>
          </a:prstGeom>
        </p:spPr>
      </p:pic>
      <p:sp>
        <p:nvSpPr>
          <p:cNvPr id="4" name="Text 1"/>
          <p:cNvSpPr txBox="1"/>
          <p:nvPr/>
        </p:nvSpPr>
        <p:spPr>
          <a:xfrm>
            <a:off x="457200" y="4498848"/>
            <a:ext cx="7589520" cy="256032"/>
          </a:xfrm>
          <a:prstGeom prst="rect">
            <a:avLst/>
          </a:prstGeom>
          <a:noFill/>
          <a:ln/>
        </p:spPr>
        <p:txBody>
          <a:bodyPr wrap="square" lIns="0" tIns="0" rIns="0" bIns="0" rtlCol="0" anchor="ctr"/>
          <a:lstStyle/>
          <a:p>
            <a:pPr algn="ctr" indent="0" marL="0">
              <a:buNone/>
            </a:pPr>
            <a:r>
              <a:rPr lang="en-US" sz="1000" dirty="0">
                <a:solidFill>
                  <a:schemeClr val="bg2"/>
                </a:solidFill>
              </a:rPr>
              <a:t>Visualization: Chris Harrison and Christoph Römhild, “Bible Cross-References” (2007), chrisharrison.net</a:t>
            </a:r>
            <a:endParaRPr lang="en-US" sz="1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minimal facts</a:t>
            </a:r>
            <a:endParaRPr lang="en-US" sz="3200" dirty="0"/>
          </a:p>
        </p:txBody>
      </p:sp>
      <p:sp>
        <p:nvSpPr>
          <p:cNvPr id="3" name="Text 1"/>
          <p:cNvSpPr txBox="1"/>
          <p:nvPr/>
        </p:nvSpPr>
        <p:spPr>
          <a:xfrm>
            <a:off x="457200" y="914400"/>
            <a:ext cx="8229600" cy="457200"/>
          </a:xfrm>
          <a:prstGeom prst="rect">
            <a:avLst/>
          </a:prstGeom>
          <a:noFill/>
          <a:ln/>
        </p:spPr>
        <p:txBody>
          <a:bodyPr wrap="square" lIns="0" tIns="0" rIns="0" bIns="0" rtlCol="0" anchor="t"/>
          <a:lstStyle/>
          <a:p>
            <a:pPr indent="0" marL="0">
              <a:buNone/>
            </a:pPr>
            <a:r>
              <a:rPr lang="en-US" sz="1300" dirty="0">
                <a:solidFill>
                  <a:schemeClr val="bg2"/>
                </a:solidFill>
              </a:rPr>
              <a:t>Gary Habermas surveyed 1,400+ scholarly publications on the resurrection (1975–2005), later 3,400+, across the whole critical spectrum. These facts are granted by most of them:</a:t>
            </a:r>
            <a:endParaRPr lang="en-US" sz="1300" dirty="0"/>
          </a:p>
        </p:txBody>
      </p:sp>
      <p:sp>
        <p:nvSpPr>
          <p:cNvPr id="4" name="card"/>
          <p:cNvSpPr/>
          <p:nvPr/>
        </p:nvSpPr>
        <p:spPr>
          <a:xfrm>
            <a:off x="457200" y="1463040"/>
            <a:ext cx="8229600" cy="548640"/>
          </a:xfrm>
          <a:prstGeom prst="roundRect">
            <a:avLst>
              <a:gd name="adj" fmla="val 13333"/>
            </a:avLst>
          </a:prstGeom>
          <a:solidFill>
            <a:schemeClr val="tx2"/>
          </a:solidFill>
          <a:ln/>
        </p:spPr>
      </p:sp>
      <p:sp>
        <p:nvSpPr>
          <p:cNvPr id="5" name="number circle"/>
          <p:cNvSpPr/>
          <p:nvPr/>
        </p:nvSpPr>
        <p:spPr>
          <a:xfrm>
            <a:off x="566928" y="1536192"/>
            <a:ext cx="402336" cy="402336"/>
          </a:xfrm>
          <a:prstGeom prst="ellipse">
            <a:avLst/>
          </a:prstGeom>
          <a:solidFill>
            <a:schemeClr val="accent1"/>
          </a:solidFill>
          <a:ln/>
        </p:spPr>
      </p:sp>
      <p:sp>
        <p:nvSpPr>
          <p:cNvPr id="6" name="Text 4"/>
          <p:cNvSpPr txBox="1"/>
          <p:nvPr/>
        </p:nvSpPr>
        <p:spPr>
          <a:xfrm>
            <a:off x="566928" y="1536192"/>
            <a:ext cx="402336" cy="402336"/>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7" name="Text 5"/>
          <p:cNvSpPr txBox="1"/>
          <p:nvPr/>
        </p:nvSpPr>
        <p:spPr>
          <a:xfrm>
            <a:off x="1097280" y="1463040"/>
            <a:ext cx="3749040" cy="548640"/>
          </a:xfrm>
          <a:prstGeom prst="rect">
            <a:avLst/>
          </a:prstGeom>
          <a:noFill/>
          <a:ln/>
        </p:spPr>
        <p:txBody>
          <a:bodyPr wrap="square" lIns="0" tIns="0" rIns="0" bIns="0" rtlCol="0" anchor="ctr"/>
          <a:lstStyle/>
          <a:p>
            <a:pPr indent="0" marL="0">
              <a:buNone/>
            </a:pPr>
            <a:r>
              <a:rPr lang="en-US" sz="1300" b="1" dirty="0">
                <a:solidFill>
                  <a:schemeClr val="bg1"/>
                </a:solidFill>
              </a:rPr>
              <a:t>Jesus died by crucifixion</a:t>
            </a:r>
            <a:endParaRPr lang="en-US" sz="1300" dirty="0"/>
          </a:p>
        </p:txBody>
      </p:sp>
      <p:sp>
        <p:nvSpPr>
          <p:cNvPr id="8" name="Text 6"/>
          <p:cNvSpPr txBox="1"/>
          <p:nvPr/>
        </p:nvSpPr>
        <p:spPr>
          <a:xfrm>
            <a:off x="4937760" y="1463040"/>
            <a:ext cx="3657600" cy="548640"/>
          </a:xfrm>
          <a:prstGeom prst="rect">
            <a:avLst/>
          </a:prstGeom>
          <a:noFill/>
          <a:ln/>
        </p:spPr>
        <p:txBody>
          <a:bodyPr wrap="square" lIns="0" tIns="0" rIns="0" bIns="0" rtlCol="0" anchor="ctr"/>
          <a:lstStyle/>
          <a:p>
            <a:pPr indent="0" marL="0">
              <a:buNone/>
            </a:pPr>
            <a:r>
              <a:rPr lang="en-US" sz="1200" dirty="0">
                <a:solidFill>
                  <a:schemeClr val="bg2"/>
                </a:solidFill>
              </a:rPr>
              <a:t>Virtually all scholars. Crossan: “as sure as anything historical can ever be”</a:t>
            </a:r>
            <a:endParaRPr lang="en-US" sz="1200" dirty="0"/>
          </a:p>
        </p:txBody>
      </p:sp>
      <p:sp>
        <p:nvSpPr>
          <p:cNvPr id="9" name="card"/>
          <p:cNvSpPr/>
          <p:nvPr/>
        </p:nvSpPr>
        <p:spPr>
          <a:xfrm>
            <a:off x="457200" y="2084832"/>
            <a:ext cx="8229600" cy="548640"/>
          </a:xfrm>
          <a:prstGeom prst="roundRect">
            <a:avLst>
              <a:gd name="adj" fmla="val 13333"/>
            </a:avLst>
          </a:prstGeom>
          <a:solidFill>
            <a:schemeClr val="tx2"/>
          </a:solidFill>
          <a:ln/>
        </p:spPr>
      </p:sp>
      <p:sp>
        <p:nvSpPr>
          <p:cNvPr id="10" name="number circle"/>
          <p:cNvSpPr/>
          <p:nvPr/>
        </p:nvSpPr>
        <p:spPr>
          <a:xfrm>
            <a:off x="566928" y="2157984"/>
            <a:ext cx="402336" cy="402336"/>
          </a:xfrm>
          <a:prstGeom prst="ellipse">
            <a:avLst/>
          </a:prstGeom>
          <a:solidFill>
            <a:schemeClr val="accent1"/>
          </a:solidFill>
          <a:ln/>
        </p:spPr>
      </p:sp>
      <p:sp>
        <p:nvSpPr>
          <p:cNvPr id="11" name="Text 9"/>
          <p:cNvSpPr txBox="1"/>
          <p:nvPr/>
        </p:nvSpPr>
        <p:spPr>
          <a:xfrm>
            <a:off x="566928" y="2157984"/>
            <a:ext cx="402336" cy="402336"/>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097280" y="2084832"/>
            <a:ext cx="3749040" cy="548640"/>
          </a:xfrm>
          <a:prstGeom prst="rect">
            <a:avLst/>
          </a:prstGeom>
          <a:noFill/>
          <a:ln/>
        </p:spPr>
        <p:txBody>
          <a:bodyPr wrap="square" lIns="0" tIns="0" rIns="0" bIns="0" rtlCol="0" anchor="ctr"/>
          <a:lstStyle/>
          <a:p>
            <a:pPr indent="0" marL="0">
              <a:buNone/>
            </a:pPr>
            <a:r>
              <a:rPr lang="en-US" sz="1300" b="1" dirty="0">
                <a:solidFill>
                  <a:schemeClr val="bg1"/>
                </a:solidFill>
              </a:rPr>
              <a:t>The disciples sincerely believed the risen Jesus appeared to them</a:t>
            </a:r>
            <a:endParaRPr lang="en-US" sz="1300" dirty="0"/>
          </a:p>
        </p:txBody>
      </p:sp>
      <p:sp>
        <p:nvSpPr>
          <p:cNvPr id="13" name="Text 11"/>
          <p:cNvSpPr txBox="1"/>
          <p:nvPr/>
        </p:nvSpPr>
        <p:spPr>
          <a:xfrm>
            <a:off x="4937760" y="2084832"/>
            <a:ext cx="3657600" cy="548640"/>
          </a:xfrm>
          <a:prstGeom prst="rect">
            <a:avLst/>
          </a:prstGeom>
          <a:noFill/>
          <a:ln/>
        </p:spPr>
        <p:txBody>
          <a:bodyPr wrap="square" lIns="0" tIns="0" rIns="0" bIns="0" rtlCol="0" anchor="ctr"/>
          <a:lstStyle/>
          <a:p>
            <a:pPr indent="0" marL="0">
              <a:buNone/>
            </a:pPr>
            <a:r>
              <a:rPr lang="en-US" sz="1200" dirty="0">
                <a:solidFill>
                  <a:schemeClr val="bg2"/>
                </a:solidFill>
              </a:rPr>
              <a:t>Virtually unanimous. Lüdemann: “historically certain”</a:t>
            </a:r>
            <a:endParaRPr lang="en-US" sz="1200" dirty="0"/>
          </a:p>
        </p:txBody>
      </p:sp>
      <p:sp>
        <p:nvSpPr>
          <p:cNvPr id="14" name="card"/>
          <p:cNvSpPr/>
          <p:nvPr/>
        </p:nvSpPr>
        <p:spPr>
          <a:xfrm>
            <a:off x="457200" y="2706624"/>
            <a:ext cx="8229600" cy="548640"/>
          </a:xfrm>
          <a:prstGeom prst="roundRect">
            <a:avLst>
              <a:gd name="adj" fmla="val 13333"/>
            </a:avLst>
          </a:prstGeom>
          <a:solidFill>
            <a:schemeClr val="tx2"/>
          </a:solidFill>
          <a:ln/>
        </p:spPr>
      </p:sp>
      <p:sp>
        <p:nvSpPr>
          <p:cNvPr id="15" name="number circle"/>
          <p:cNvSpPr/>
          <p:nvPr/>
        </p:nvSpPr>
        <p:spPr>
          <a:xfrm>
            <a:off x="566928" y="2779776"/>
            <a:ext cx="402336" cy="402336"/>
          </a:xfrm>
          <a:prstGeom prst="ellipse">
            <a:avLst/>
          </a:prstGeom>
          <a:solidFill>
            <a:schemeClr val="accent1"/>
          </a:solidFill>
          <a:ln/>
        </p:spPr>
      </p:sp>
      <p:sp>
        <p:nvSpPr>
          <p:cNvPr id="16" name="Text 14"/>
          <p:cNvSpPr txBox="1"/>
          <p:nvPr/>
        </p:nvSpPr>
        <p:spPr>
          <a:xfrm>
            <a:off x="566928" y="2779776"/>
            <a:ext cx="402336" cy="402336"/>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7" name="Text 15"/>
          <p:cNvSpPr txBox="1"/>
          <p:nvPr/>
        </p:nvSpPr>
        <p:spPr>
          <a:xfrm>
            <a:off x="1097280" y="2706624"/>
            <a:ext cx="3749040" cy="548640"/>
          </a:xfrm>
          <a:prstGeom prst="rect">
            <a:avLst/>
          </a:prstGeom>
          <a:noFill/>
          <a:ln/>
        </p:spPr>
        <p:txBody>
          <a:bodyPr wrap="square" lIns="0" tIns="0" rIns="0" bIns="0" rtlCol="0" anchor="ctr"/>
          <a:lstStyle/>
          <a:p>
            <a:pPr indent="0" marL="0">
              <a:buNone/>
            </a:pPr>
            <a:r>
              <a:rPr lang="en-US" sz="1300" b="1" dirty="0">
                <a:solidFill>
                  <a:schemeClr val="bg1"/>
                </a:solidFill>
              </a:rPr>
              <a:t>Paul, the church’s persecutor, converted after a perceived appearance</a:t>
            </a:r>
            <a:endParaRPr lang="en-US" sz="1300" dirty="0"/>
          </a:p>
        </p:txBody>
      </p:sp>
      <p:sp>
        <p:nvSpPr>
          <p:cNvPr id="18" name="Text 16"/>
          <p:cNvSpPr txBox="1"/>
          <p:nvPr/>
        </p:nvSpPr>
        <p:spPr>
          <a:xfrm>
            <a:off x="4937760" y="2706624"/>
            <a:ext cx="3657600" cy="548640"/>
          </a:xfrm>
          <a:prstGeom prst="rect">
            <a:avLst/>
          </a:prstGeom>
          <a:noFill/>
          <a:ln/>
        </p:spPr>
        <p:txBody>
          <a:bodyPr wrap="square" lIns="0" tIns="0" rIns="0" bIns="0" rtlCol="0" anchor="ctr"/>
          <a:lstStyle/>
          <a:p>
            <a:pPr indent="0" marL="0">
              <a:buNone/>
            </a:pPr>
            <a:r>
              <a:rPr lang="en-US" sz="1200" dirty="0">
                <a:solidFill>
                  <a:schemeClr val="bg2"/>
                </a:solidFill>
              </a:rPr>
              <a:t>Virtually all; rests on Paul’s own letters (1 Cor 15:8; Gal 1:13–16)</a:t>
            </a:r>
            <a:endParaRPr lang="en-US" sz="1200" dirty="0"/>
          </a:p>
        </p:txBody>
      </p:sp>
      <p:sp>
        <p:nvSpPr>
          <p:cNvPr id="19" name="card"/>
          <p:cNvSpPr/>
          <p:nvPr/>
        </p:nvSpPr>
        <p:spPr>
          <a:xfrm>
            <a:off x="457200" y="3328416"/>
            <a:ext cx="8229600" cy="548640"/>
          </a:xfrm>
          <a:prstGeom prst="roundRect">
            <a:avLst>
              <a:gd name="adj" fmla="val 13333"/>
            </a:avLst>
          </a:prstGeom>
          <a:solidFill>
            <a:schemeClr val="tx2"/>
          </a:solidFill>
          <a:ln/>
        </p:spPr>
      </p:sp>
      <p:sp>
        <p:nvSpPr>
          <p:cNvPr id="20" name="number circle"/>
          <p:cNvSpPr/>
          <p:nvPr/>
        </p:nvSpPr>
        <p:spPr>
          <a:xfrm>
            <a:off x="566928" y="3401568"/>
            <a:ext cx="402336" cy="402336"/>
          </a:xfrm>
          <a:prstGeom prst="ellipse">
            <a:avLst/>
          </a:prstGeom>
          <a:solidFill>
            <a:schemeClr val="accent1"/>
          </a:solidFill>
          <a:ln/>
        </p:spPr>
      </p:sp>
      <p:sp>
        <p:nvSpPr>
          <p:cNvPr id="21" name="Text 19"/>
          <p:cNvSpPr txBox="1"/>
          <p:nvPr/>
        </p:nvSpPr>
        <p:spPr>
          <a:xfrm>
            <a:off x="566928" y="3401568"/>
            <a:ext cx="402336" cy="402336"/>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22" name="Text 20"/>
          <p:cNvSpPr txBox="1"/>
          <p:nvPr/>
        </p:nvSpPr>
        <p:spPr>
          <a:xfrm>
            <a:off x="1097280" y="3328416"/>
            <a:ext cx="3749040" cy="548640"/>
          </a:xfrm>
          <a:prstGeom prst="rect">
            <a:avLst/>
          </a:prstGeom>
          <a:noFill/>
          <a:ln/>
        </p:spPr>
        <p:txBody>
          <a:bodyPr wrap="square" lIns="0" tIns="0" rIns="0" bIns="0" rtlCol="0" anchor="ctr"/>
          <a:lstStyle/>
          <a:p>
            <a:pPr indent="0" marL="0">
              <a:buNone/>
            </a:pPr>
            <a:r>
              <a:rPr lang="en-US" sz="1300" b="1" dirty="0">
                <a:solidFill>
                  <a:schemeClr val="bg1"/>
                </a:solidFill>
              </a:rPr>
              <a:t>James, Jesus’ skeptical brother, converted after a perceived appearance</a:t>
            </a:r>
            <a:endParaRPr lang="en-US" sz="1300" dirty="0"/>
          </a:p>
        </p:txBody>
      </p:sp>
      <p:sp>
        <p:nvSpPr>
          <p:cNvPr id="23" name="Text 21"/>
          <p:cNvSpPr txBox="1"/>
          <p:nvPr/>
        </p:nvSpPr>
        <p:spPr>
          <a:xfrm>
            <a:off x="4937760" y="3328416"/>
            <a:ext cx="3657600" cy="548640"/>
          </a:xfrm>
          <a:prstGeom prst="rect">
            <a:avLst/>
          </a:prstGeom>
          <a:noFill/>
          <a:ln/>
        </p:spPr>
        <p:txBody>
          <a:bodyPr wrap="square" lIns="0" tIns="0" rIns="0" bIns="0" rtlCol="0" anchor="ctr"/>
          <a:lstStyle/>
          <a:p>
            <a:pPr indent="0" marL="0">
              <a:buNone/>
            </a:pPr>
            <a:r>
              <a:rPr lang="en-US" sz="1200" dirty="0">
                <a:solidFill>
                  <a:schemeClr val="bg2"/>
                </a:solidFill>
              </a:rPr>
              <a:t>A large majority of the scholars who address it</a:t>
            </a:r>
            <a:endParaRPr lang="en-US" sz="1200" dirty="0"/>
          </a:p>
        </p:txBody>
      </p:sp>
      <p:sp>
        <p:nvSpPr>
          <p:cNvPr id="24" name="card"/>
          <p:cNvSpPr/>
          <p:nvPr/>
        </p:nvSpPr>
        <p:spPr>
          <a:xfrm>
            <a:off x="457200" y="3950208"/>
            <a:ext cx="8229600" cy="548640"/>
          </a:xfrm>
          <a:prstGeom prst="roundRect">
            <a:avLst>
              <a:gd name="adj" fmla="val 13333"/>
            </a:avLst>
          </a:prstGeom>
          <a:solidFill>
            <a:schemeClr val="tx2"/>
          </a:solidFill>
          <a:ln/>
        </p:spPr>
      </p:sp>
      <p:sp>
        <p:nvSpPr>
          <p:cNvPr id="25" name="number circle"/>
          <p:cNvSpPr/>
          <p:nvPr/>
        </p:nvSpPr>
        <p:spPr>
          <a:xfrm>
            <a:off x="566928" y="4023360"/>
            <a:ext cx="402336" cy="402336"/>
          </a:xfrm>
          <a:prstGeom prst="ellipse">
            <a:avLst/>
          </a:prstGeom>
          <a:solidFill>
            <a:schemeClr val="accent4"/>
          </a:solidFill>
          <a:ln/>
        </p:spPr>
      </p:sp>
      <p:sp>
        <p:nvSpPr>
          <p:cNvPr id="26" name="Text 24"/>
          <p:cNvSpPr txBox="1"/>
          <p:nvPr/>
        </p:nvSpPr>
        <p:spPr>
          <a:xfrm>
            <a:off x="566928" y="4023360"/>
            <a:ext cx="402336" cy="402336"/>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27" name="Text 25"/>
          <p:cNvSpPr txBox="1"/>
          <p:nvPr/>
        </p:nvSpPr>
        <p:spPr>
          <a:xfrm>
            <a:off x="1097280" y="3950208"/>
            <a:ext cx="3749040" cy="548640"/>
          </a:xfrm>
          <a:prstGeom prst="rect">
            <a:avLst/>
          </a:prstGeom>
          <a:noFill/>
          <a:ln/>
        </p:spPr>
        <p:txBody>
          <a:bodyPr wrap="square" lIns="0" tIns="0" rIns="0" bIns="0" rtlCol="0" anchor="ctr"/>
          <a:lstStyle/>
          <a:p>
            <a:pPr indent="0" marL="0">
              <a:buNone/>
            </a:pPr>
            <a:r>
              <a:rPr lang="en-US" sz="1300" b="1" dirty="0">
                <a:solidFill>
                  <a:schemeClr val="bg1"/>
                </a:solidFill>
              </a:rPr>
              <a:t>The empty tomb</a:t>
            </a:r>
            <a:endParaRPr lang="en-US" sz="1300" dirty="0"/>
          </a:p>
        </p:txBody>
      </p:sp>
      <p:sp>
        <p:nvSpPr>
          <p:cNvPr id="28" name="Text 26"/>
          <p:cNvSpPr txBox="1"/>
          <p:nvPr/>
        </p:nvSpPr>
        <p:spPr>
          <a:xfrm>
            <a:off x="4937760" y="3950208"/>
            <a:ext cx="3657600" cy="548640"/>
          </a:xfrm>
          <a:prstGeom prst="rect">
            <a:avLst/>
          </a:prstGeom>
          <a:noFill/>
          <a:ln/>
        </p:spPr>
        <p:txBody>
          <a:bodyPr wrap="square" lIns="0" tIns="0" rIns="0" bIns="0" rtlCol="0" anchor="ctr"/>
          <a:lstStyle/>
          <a:p>
            <a:pPr indent="0" marL="0">
              <a:buNone/>
            </a:pPr>
            <a:r>
              <a:rPr lang="en-US" sz="1200" dirty="0">
                <a:solidFill>
                  <a:schemeClr val="bg2"/>
                </a:solidFill>
              </a:rPr>
              <a:t>About 75% of scholars writing on it (roughly 3 to 1)</a:t>
            </a:r>
            <a:endParaRPr lang="en-US" sz="1200" dirty="0"/>
          </a:p>
        </p:txBody>
      </p:sp>
      <p:sp>
        <p:nvSpPr>
          <p:cNvPr id="29" name="Text 27"/>
          <p:cNvSpPr txBox="1"/>
          <p:nvPr/>
        </p:nvSpPr>
        <p:spPr>
          <a:xfrm>
            <a:off x="457200" y="4572000"/>
            <a:ext cx="7680960" cy="201168"/>
          </a:xfrm>
          <a:prstGeom prst="rect">
            <a:avLst/>
          </a:prstGeom>
          <a:noFill/>
          <a:ln/>
        </p:spPr>
        <p:txBody>
          <a:bodyPr wrap="square" lIns="0" tIns="0" rIns="0" bIns="0" rtlCol="0" anchor="t"/>
          <a:lstStyle/>
          <a:p>
            <a:pPr indent="0" marL="0">
              <a:buNone/>
            </a:pPr>
            <a:r>
              <a:rPr lang="en-US" sz="900" dirty="0">
                <a:solidFill>
                  <a:schemeClr val="bg2"/>
                </a:solidFill>
              </a:rPr>
              <a:t>Habermas, “Resurrection Research from 1975 to the Present,” JSHJ 3.2 (2005): 135–53; Habermas &amp; Licona, The Case for the Resurrection of Jesus (2004)</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What even skeptics grant</a:t>
            </a:r>
            <a:endParaRPr lang="en-US" sz="3200" dirty="0"/>
          </a:p>
        </p:txBody>
      </p:sp>
      <p:sp>
        <p:nvSpPr>
          <p:cNvPr id="3" name="card"/>
          <p:cNvSpPr/>
          <p:nvPr/>
        </p:nvSpPr>
        <p:spPr>
          <a:xfrm>
            <a:off x="457200" y="1051560"/>
            <a:ext cx="3977640" cy="2560320"/>
          </a:xfrm>
          <a:prstGeom prst="roundRect">
            <a:avLst>
              <a:gd name="adj" fmla="val 2857"/>
            </a:avLst>
          </a:prstGeom>
          <a:solidFill>
            <a:schemeClr val="tx2"/>
          </a:solidFill>
          <a:ln/>
        </p:spPr>
      </p:sp>
      <p:sp>
        <p:nvSpPr>
          <p:cNvPr id="4" name="Text 2"/>
          <p:cNvSpPr txBox="1"/>
          <p:nvPr/>
        </p:nvSpPr>
        <p:spPr>
          <a:xfrm>
            <a:off x="731520" y="1170432"/>
            <a:ext cx="3429000" cy="365760"/>
          </a:xfrm>
          <a:prstGeom prst="rect">
            <a:avLst/>
          </a:prstGeom>
          <a:noFill/>
          <a:ln/>
        </p:spPr>
        <p:txBody>
          <a:bodyPr wrap="square" lIns="0" tIns="0" rIns="0" bIns="0" rtlCol="0" anchor="ctr"/>
          <a:lstStyle/>
          <a:p>
            <a:pPr indent="0" marL="0">
              <a:buNone/>
            </a:pPr>
            <a:r>
              <a:rPr lang="en-US" sz="2000" b="1" dirty="0">
                <a:solidFill>
                  <a:schemeClr val="accent1"/>
                </a:solidFill>
                <a:latin typeface="Cambria" pitchFamily="34" charset="0"/>
                <a:ea typeface="Cambria" pitchFamily="34" charset="-122"/>
                <a:cs typeface="Cambria" pitchFamily="34" charset="-120"/>
              </a:rPr>
              <a:t>Gerd Lüdemann</a:t>
            </a:r>
            <a:endParaRPr lang="en-US" sz="2000" dirty="0"/>
          </a:p>
        </p:txBody>
      </p:sp>
      <p:sp>
        <p:nvSpPr>
          <p:cNvPr id="5" name="Text 3"/>
          <p:cNvSpPr txBox="1"/>
          <p:nvPr/>
        </p:nvSpPr>
        <p:spPr>
          <a:xfrm>
            <a:off x="731520" y="1536192"/>
            <a:ext cx="3429000" cy="237744"/>
          </a:xfrm>
          <a:prstGeom prst="rect">
            <a:avLst/>
          </a:prstGeom>
          <a:noFill/>
          <a:ln/>
        </p:spPr>
        <p:txBody>
          <a:bodyPr wrap="square" lIns="0" tIns="0" rIns="0" bIns="0" rtlCol="0" anchor="ctr"/>
          <a:lstStyle/>
          <a:p>
            <a:pPr indent="0" marL="0">
              <a:buNone/>
            </a:pPr>
            <a:r>
              <a:rPr lang="en-US" sz="1200" dirty="0">
                <a:solidFill>
                  <a:schemeClr val="bg2"/>
                </a:solidFill>
              </a:rPr>
              <a:t>Atheist New Testament scholar</a:t>
            </a:r>
            <a:endParaRPr lang="en-US" sz="1200" dirty="0"/>
          </a:p>
        </p:txBody>
      </p:sp>
      <p:sp>
        <p:nvSpPr>
          <p:cNvPr id="6" name="Text 4"/>
          <p:cNvSpPr txBox="1"/>
          <p:nvPr/>
        </p:nvSpPr>
        <p:spPr>
          <a:xfrm>
            <a:off x="731520" y="1847088"/>
            <a:ext cx="3429000" cy="1325880"/>
          </a:xfrm>
          <a:prstGeom prst="rect">
            <a:avLst/>
          </a:prstGeom>
          <a:noFill/>
          <a:ln/>
        </p:spPr>
        <p:txBody>
          <a:bodyPr wrap="square" lIns="0" tIns="0" rIns="0" bIns="0" rtlCol="0" anchor="t"/>
          <a:lstStyle/>
          <a:p>
            <a:pPr indent="0" marL="0">
              <a:buNone/>
            </a:pPr>
            <a:r>
              <a:rPr lang="en-US" sz="1400" i="1" dirty="0">
                <a:solidFill>
                  <a:schemeClr val="bg1"/>
                </a:solidFill>
              </a:rPr>
              <a:t>“It may be taken as historically certain that Peter and the disciples had experiences after Jesus’ death in which Jesus appeared to them as the risen Christ.”</a:t>
            </a:r>
            <a:endParaRPr lang="en-US" sz="1400" dirty="0"/>
          </a:p>
        </p:txBody>
      </p:sp>
      <p:sp>
        <p:nvSpPr>
          <p:cNvPr id="7" name="Text 5"/>
          <p:cNvSpPr txBox="1"/>
          <p:nvPr/>
        </p:nvSpPr>
        <p:spPr>
          <a:xfrm>
            <a:off x="731520" y="3246120"/>
            <a:ext cx="3429000" cy="274320"/>
          </a:xfrm>
          <a:prstGeom prst="rect">
            <a:avLst/>
          </a:prstGeom>
          <a:noFill/>
          <a:ln/>
        </p:spPr>
        <p:txBody>
          <a:bodyPr wrap="square" lIns="0" tIns="0" rIns="0" bIns="0" rtlCol="0" anchor="ctr"/>
          <a:lstStyle/>
          <a:p>
            <a:pPr indent="0" marL="0">
              <a:buNone/>
            </a:pPr>
            <a:r>
              <a:rPr lang="en-US" sz="1000" dirty="0">
                <a:solidFill>
                  <a:schemeClr val="accent1"/>
                </a:solidFill>
              </a:rPr>
              <a:t>What Really Happened to Jesus (1995), 80</a:t>
            </a:r>
            <a:endParaRPr lang="en-US" sz="1000" dirty="0"/>
          </a:p>
        </p:txBody>
      </p:sp>
      <p:sp>
        <p:nvSpPr>
          <p:cNvPr id="8" name="card"/>
          <p:cNvSpPr/>
          <p:nvPr/>
        </p:nvSpPr>
        <p:spPr>
          <a:xfrm>
            <a:off x="4709160" y="1051560"/>
            <a:ext cx="3977640" cy="2560320"/>
          </a:xfrm>
          <a:prstGeom prst="roundRect">
            <a:avLst>
              <a:gd name="adj" fmla="val 2857"/>
            </a:avLst>
          </a:prstGeom>
          <a:solidFill>
            <a:schemeClr val="tx2"/>
          </a:solidFill>
          <a:ln/>
        </p:spPr>
      </p:sp>
      <p:sp>
        <p:nvSpPr>
          <p:cNvPr id="9" name="Text 7"/>
          <p:cNvSpPr txBox="1"/>
          <p:nvPr/>
        </p:nvSpPr>
        <p:spPr>
          <a:xfrm>
            <a:off x="4983480" y="1170432"/>
            <a:ext cx="3429000" cy="365760"/>
          </a:xfrm>
          <a:prstGeom prst="rect">
            <a:avLst/>
          </a:prstGeom>
          <a:noFill/>
          <a:ln/>
        </p:spPr>
        <p:txBody>
          <a:bodyPr wrap="square" lIns="0" tIns="0" rIns="0" bIns="0" rtlCol="0" anchor="ctr"/>
          <a:lstStyle/>
          <a:p>
            <a:pPr indent="0" marL="0">
              <a:buNone/>
            </a:pPr>
            <a:r>
              <a:rPr lang="en-US" sz="2000" b="1" dirty="0">
                <a:solidFill>
                  <a:schemeClr val="accent1"/>
                </a:solidFill>
                <a:latin typeface="Cambria" pitchFamily="34" charset="0"/>
                <a:ea typeface="Cambria" pitchFamily="34" charset="-122"/>
                <a:cs typeface="Cambria" pitchFamily="34" charset="-120"/>
              </a:rPr>
              <a:t>Paula Fredriksen</a:t>
            </a:r>
            <a:endParaRPr lang="en-US" sz="2000" dirty="0"/>
          </a:p>
        </p:txBody>
      </p:sp>
      <p:sp>
        <p:nvSpPr>
          <p:cNvPr id="10" name="Text 8"/>
          <p:cNvSpPr txBox="1"/>
          <p:nvPr/>
        </p:nvSpPr>
        <p:spPr>
          <a:xfrm>
            <a:off x="4983480" y="1536192"/>
            <a:ext cx="3429000" cy="237744"/>
          </a:xfrm>
          <a:prstGeom prst="rect">
            <a:avLst/>
          </a:prstGeom>
          <a:noFill/>
          <a:ln/>
        </p:spPr>
        <p:txBody>
          <a:bodyPr wrap="square" lIns="0" tIns="0" rIns="0" bIns="0" rtlCol="0" anchor="ctr"/>
          <a:lstStyle/>
          <a:p>
            <a:pPr indent="0" marL="0">
              <a:buNone/>
            </a:pPr>
            <a:r>
              <a:rPr lang="en-US" sz="1200" dirty="0">
                <a:solidFill>
                  <a:schemeClr val="bg2"/>
                </a:solidFill>
              </a:rPr>
              <a:t>Jewish historian, Boston University</a:t>
            </a:r>
            <a:endParaRPr lang="en-US" sz="1200" dirty="0"/>
          </a:p>
        </p:txBody>
      </p:sp>
      <p:sp>
        <p:nvSpPr>
          <p:cNvPr id="11" name="Text 9"/>
          <p:cNvSpPr txBox="1"/>
          <p:nvPr/>
        </p:nvSpPr>
        <p:spPr>
          <a:xfrm>
            <a:off x="4983480" y="1847088"/>
            <a:ext cx="3429000" cy="1325880"/>
          </a:xfrm>
          <a:prstGeom prst="rect">
            <a:avLst/>
          </a:prstGeom>
          <a:noFill/>
          <a:ln/>
        </p:spPr>
        <p:txBody>
          <a:bodyPr wrap="square" lIns="0" tIns="0" rIns="0" bIns="0" rtlCol="0" anchor="t"/>
          <a:lstStyle/>
          <a:p>
            <a:pPr indent="0" marL="0">
              <a:buNone/>
            </a:pPr>
            <a:r>
              <a:rPr lang="en-US" sz="1400" i="1" dirty="0">
                <a:solidFill>
                  <a:schemeClr val="bg1"/>
                </a:solidFill>
              </a:rPr>
              <a:t>The disciples’ conviction that they had seen the risen Christ is “historical bedrock, facts known past doubting.”</a:t>
            </a:r>
            <a:endParaRPr lang="en-US" sz="1400" dirty="0"/>
          </a:p>
        </p:txBody>
      </p:sp>
      <p:sp>
        <p:nvSpPr>
          <p:cNvPr id="12" name="Text 10"/>
          <p:cNvSpPr txBox="1"/>
          <p:nvPr/>
        </p:nvSpPr>
        <p:spPr>
          <a:xfrm>
            <a:off x="4983480" y="3246120"/>
            <a:ext cx="3429000" cy="274320"/>
          </a:xfrm>
          <a:prstGeom prst="rect">
            <a:avLst/>
          </a:prstGeom>
          <a:noFill/>
          <a:ln/>
        </p:spPr>
        <p:txBody>
          <a:bodyPr wrap="square" lIns="0" tIns="0" rIns="0" bIns="0" rtlCol="0" anchor="ctr"/>
          <a:lstStyle/>
          <a:p>
            <a:pPr indent="0" marL="0">
              <a:buNone/>
            </a:pPr>
            <a:r>
              <a:rPr lang="en-US" sz="1000" dirty="0">
                <a:solidFill>
                  <a:schemeClr val="accent1"/>
                </a:solidFill>
              </a:rPr>
              <a:t>Jesus of Nazareth, King of the Jews (1999), 264</a:t>
            </a:r>
            <a:endParaRPr lang="en-US" sz="1000" dirty="0"/>
          </a:p>
        </p:txBody>
      </p:sp>
      <p:sp>
        <p:nvSpPr>
          <p:cNvPr id="13" name="Text 11"/>
          <p:cNvSpPr txBox="1"/>
          <p:nvPr/>
        </p:nvSpPr>
        <p:spPr>
          <a:xfrm>
            <a:off x="457200" y="3749040"/>
            <a:ext cx="8229600" cy="685800"/>
          </a:xfrm>
          <a:prstGeom prst="rect">
            <a:avLst/>
          </a:prstGeom>
          <a:noFill/>
          <a:ln/>
        </p:spPr>
        <p:txBody>
          <a:bodyPr wrap="square" lIns="0" tIns="0" rIns="0" bIns="0" rtlCol="0" anchor="t"/>
          <a:lstStyle/>
          <a:p>
            <a:pPr indent="0" marL="0">
              <a:buNone/>
            </a:pPr>
            <a:r>
              <a:rPr lang="en-US" sz="1500" b="1" dirty="0">
                <a:solidFill>
                  <a:schemeClr val="accent4"/>
                </a:solidFill>
              </a:rPr>
              <a:t>Agreed: </a:t>
            </a:r>
            <a:pPr indent="0" marL="0">
              <a:buNone/>
            </a:pPr>
            <a:r>
              <a:rPr lang="en-US" sz="1500" dirty="0">
                <a:solidFill>
                  <a:schemeClr val="bg1"/>
                </a:solidFill>
              </a:rPr>
              <a:t>the disciples sincerely believed they saw Jesus alive.</a:t>
            </a:r>
            <a:endParaRPr lang="en-US" sz="1500" dirty="0"/>
          </a:p>
          <a:p>
            <a:pPr indent="0" marL="0">
              <a:buNone/>
            </a:pPr>
            <a:r>
              <a:rPr lang="en-US" sz="1500" b="1" dirty="0">
                <a:solidFill>
                  <a:schemeClr val="accent2"/>
                </a:solidFill>
              </a:rPr>
              <a:t>Disputed: </a:t>
            </a:r>
            <a:pPr indent="0" marL="0">
              <a:buNone/>
            </a:pPr>
            <a:r>
              <a:rPr lang="en-US" sz="1500" dirty="0">
                <a:solidFill>
                  <a:schemeClr val="bg1"/>
                </a:solidFill>
              </a:rPr>
              <a:t>the cause. Skeptics say visions or hallucinations, not a real resurrection.</a:t>
            </a:r>
            <a:endParaRPr lang="en-US" sz="1500" dirty="0"/>
          </a:p>
        </p:txBody>
      </p:sp>
      <p:sp>
        <p:nvSpPr>
          <p:cNvPr id="14" name="Text 12"/>
          <p:cNvSpPr txBox="1"/>
          <p:nvPr/>
        </p:nvSpPr>
        <p:spPr>
          <a:xfrm>
            <a:off x="457200" y="4526280"/>
            <a:ext cx="7680960" cy="201168"/>
          </a:xfrm>
          <a:prstGeom prst="rect">
            <a:avLst/>
          </a:prstGeom>
          <a:noFill/>
          <a:ln/>
        </p:spPr>
        <p:txBody>
          <a:bodyPr wrap="square" lIns="0" tIns="0" rIns="0" bIns="0" rtlCol="0" anchor="t"/>
          <a:lstStyle/>
          <a:p>
            <a:pPr indent="0" marL="0">
              <a:buNone/>
            </a:pPr>
            <a:r>
              <a:rPr lang="en-US" sz="900" dirty="0">
                <a:solidFill>
                  <a:schemeClr val="bg2"/>
                </a:solidFill>
              </a:rPr>
              <a:t>Habermas &amp; Licona, The Case for the Resurrection of Jesus (2004), 49–50</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P.O.W.: the disciples claimed Jesus rose</a:t>
            </a:r>
            <a:endParaRPr lang="en-US" sz="3200" dirty="0"/>
          </a:p>
        </p:txBody>
      </p:sp>
      <p:sp>
        <p:nvSpPr>
          <p:cNvPr id="3" name="Text 1"/>
          <p:cNvSpPr txBox="1"/>
          <p:nvPr/>
        </p:nvSpPr>
        <p:spPr>
          <a:xfrm>
            <a:off x="457200" y="914400"/>
            <a:ext cx="8229600" cy="274320"/>
          </a:xfrm>
          <a:prstGeom prst="rect">
            <a:avLst/>
          </a:prstGeom>
          <a:noFill/>
          <a:ln/>
        </p:spPr>
        <p:txBody>
          <a:bodyPr wrap="square" lIns="0" tIns="0" rIns="0" bIns="0" rtlCol="0" anchor="ctr"/>
          <a:lstStyle/>
          <a:p>
            <a:pPr indent="0" marL="0">
              <a:buNone/>
            </a:pPr>
            <a:r>
              <a:rPr lang="en-US" sz="1300" i="1" dirty="0">
                <a:solidFill>
                  <a:schemeClr val="bg2"/>
                </a:solidFill>
              </a:rPr>
              <a:t>Habermas &amp; Licona’s memory aid for the nine early sources showing the disciples proclaimed the resurrection</a:t>
            </a:r>
            <a:endParaRPr lang="en-US" sz="1300" dirty="0"/>
          </a:p>
        </p:txBody>
      </p:sp>
      <p:sp>
        <p:nvSpPr>
          <p:cNvPr id="4" name="card"/>
          <p:cNvSpPr/>
          <p:nvPr/>
        </p:nvSpPr>
        <p:spPr>
          <a:xfrm>
            <a:off x="457200" y="1298448"/>
            <a:ext cx="2560320" cy="2880360"/>
          </a:xfrm>
          <a:prstGeom prst="roundRect">
            <a:avLst>
              <a:gd name="adj" fmla="val 2857"/>
            </a:avLst>
          </a:prstGeom>
          <a:solidFill>
            <a:schemeClr val="tx2"/>
          </a:solidFill>
          <a:ln/>
        </p:spPr>
      </p:sp>
      <p:sp>
        <p:nvSpPr>
          <p:cNvPr id="5" name="Text 3"/>
          <p:cNvSpPr txBox="1"/>
          <p:nvPr/>
        </p:nvSpPr>
        <p:spPr>
          <a:xfrm>
            <a:off x="640080" y="1371600"/>
            <a:ext cx="731520" cy="731520"/>
          </a:xfrm>
          <a:prstGeom prst="rect">
            <a:avLst/>
          </a:prstGeom>
          <a:noFill/>
          <a:ln/>
        </p:spPr>
        <p:txBody>
          <a:bodyPr wrap="square" lIns="0" tIns="0" rIns="0" bIns="0" rtlCol="0" anchor="ctr"/>
          <a:lstStyle/>
          <a:p>
            <a:pPr indent="0" marL="0">
              <a:buNone/>
            </a:pPr>
            <a:r>
              <a:rPr lang="en-US" sz="4800" b="1" dirty="0">
                <a:solidFill>
                  <a:schemeClr val="accent1"/>
                </a:solidFill>
                <a:latin typeface="Cambria" pitchFamily="34" charset="0"/>
                <a:ea typeface="Cambria" pitchFamily="34" charset="-122"/>
                <a:cs typeface="Cambria" pitchFamily="34" charset="-120"/>
              </a:rPr>
              <a:t>P</a:t>
            </a:r>
            <a:endParaRPr lang="en-US" sz="4800" dirty="0"/>
          </a:p>
        </p:txBody>
      </p:sp>
      <p:sp>
        <p:nvSpPr>
          <p:cNvPr id="6" name="Text 4"/>
          <p:cNvSpPr txBox="1"/>
          <p:nvPr/>
        </p:nvSpPr>
        <p:spPr>
          <a:xfrm>
            <a:off x="1371600" y="1463040"/>
            <a:ext cx="1554480" cy="548640"/>
          </a:xfrm>
          <a:prstGeom prst="rect">
            <a:avLst/>
          </a:prstGeom>
          <a:noFill/>
          <a:ln/>
        </p:spPr>
        <p:txBody>
          <a:bodyPr wrap="square" lIns="0" tIns="0" rIns="0" bIns="0" rtlCol="0" anchor="ctr"/>
          <a:lstStyle/>
          <a:p>
            <a:pPr indent="0" marL="0">
              <a:buNone/>
            </a:pPr>
            <a:r>
              <a:rPr lang="en-US" sz="1600" b="1" dirty="0">
                <a:solidFill>
                  <a:schemeClr val="bg1"/>
                </a:solidFill>
              </a:rPr>
              <a:t>Paul</a:t>
            </a:r>
            <a:endParaRPr lang="en-US" sz="1600" dirty="0"/>
          </a:p>
        </p:txBody>
      </p:sp>
      <p:sp>
        <p:nvSpPr>
          <p:cNvPr id="7" name="Text 5"/>
          <p:cNvSpPr txBox="1"/>
          <p:nvPr/>
        </p:nvSpPr>
        <p:spPr>
          <a:xfrm>
            <a:off x="640080" y="2148840"/>
            <a:ext cx="2240280" cy="196596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chemeClr val="bg1"/>
                </a:solidFill>
              </a:rPr>
              <a:t>Knew Peter, James and John, and confirmed their message matched his (Gal 1:18–19; 2:1–10; 1 Cor 15:11)</a:t>
            </a:r>
            <a:endParaRPr lang="en-US" sz="1200" dirty="0"/>
          </a:p>
          <a:p>
            <a:pPr marL="342900" indent="-342900">
              <a:spcAft>
                <a:spcPts val="600"/>
              </a:spcAft>
              <a:buSzPct val="100000"/>
              <a:buChar char="•"/>
            </a:pPr>
            <a:r>
              <a:rPr lang="en-US" sz="1200" dirty="0">
                <a:solidFill>
                  <a:schemeClr val="bg1"/>
                </a:solidFill>
              </a:rPr>
              <a:t>A former persecutor: a hostile witness turned by his own experience</a:t>
            </a:r>
            <a:endParaRPr lang="en-US" sz="1200" dirty="0"/>
          </a:p>
        </p:txBody>
      </p:sp>
      <p:sp>
        <p:nvSpPr>
          <p:cNvPr id="8" name="card"/>
          <p:cNvSpPr/>
          <p:nvPr/>
        </p:nvSpPr>
        <p:spPr>
          <a:xfrm>
            <a:off x="3291840" y="1298448"/>
            <a:ext cx="2560320" cy="2880360"/>
          </a:xfrm>
          <a:prstGeom prst="roundRect">
            <a:avLst>
              <a:gd name="adj" fmla="val 2857"/>
            </a:avLst>
          </a:prstGeom>
          <a:solidFill>
            <a:schemeClr val="tx2"/>
          </a:solidFill>
          <a:ln/>
        </p:spPr>
      </p:sp>
      <p:sp>
        <p:nvSpPr>
          <p:cNvPr id="9" name="Text 7"/>
          <p:cNvSpPr txBox="1"/>
          <p:nvPr/>
        </p:nvSpPr>
        <p:spPr>
          <a:xfrm>
            <a:off x="3474720" y="1371600"/>
            <a:ext cx="731520" cy="731520"/>
          </a:xfrm>
          <a:prstGeom prst="rect">
            <a:avLst/>
          </a:prstGeom>
          <a:noFill/>
          <a:ln/>
        </p:spPr>
        <p:txBody>
          <a:bodyPr wrap="square" lIns="0" tIns="0" rIns="0" bIns="0" rtlCol="0" anchor="ctr"/>
          <a:lstStyle/>
          <a:p>
            <a:pPr indent="0" marL="0">
              <a:buNone/>
            </a:pPr>
            <a:r>
              <a:rPr lang="en-US" sz="4800" b="1" dirty="0">
                <a:solidFill>
                  <a:schemeClr val="accent1"/>
                </a:solidFill>
                <a:latin typeface="Cambria" pitchFamily="34" charset="0"/>
                <a:ea typeface="Cambria" pitchFamily="34" charset="-122"/>
                <a:cs typeface="Cambria" pitchFamily="34" charset="-120"/>
              </a:rPr>
              <a:t>O</a:t>
            </a:r>
            <a:endParaRPr lang="en-US" sz="4800" dirty="0"/>
          </a:p>
        </p:txBody>
      </p:sp>
      <p:sp>
        <p:nvSpPr>
          <p:cNvPr id="10" name="Text 8"/>
          <p:cNvSpPr txBox="1"/>
          <p:nvPr/>
        </p:nvSpPr>
        <p:spPr>
          <a:xfrm>
            <a:off x="4206240" y="1463040"/>
            <a:ext cx="1554480" cy="548640"/>
          </a:xfrm>
          <a:prstGeom prst="rect">
            <a:avLst/>
          </a:prstGeom>
          <a:noFill/>
          <a:ln/>
        </p:spPr>
        <p:txBody>
          <a:bodyPr wrap="square" lIns="0" tIns="0" rIns="0" bIns="0" rtlCol="0" anchor="ctr"/>
          <a:lstStyle/>
          <a:p>
            <a:pPr indent="0" marL="0">
              <a:buNone/>
            </a:pPr>
            <a:r>
              <a:rPr lang="en-US" sz="1600" b="1" dirty="0">
                <a:solidFill>
                  <a:schemeClr val="bg1"/>
                </a:solidFill>
              </a:rPr>
              <a:t>Oral tradition</a:t>
            </a:r>
            <a:endParaRPr lang="en-US" sz="1600" dirty="0"/>
          </a:p>
        </p:txBody>
      </p:sp>
      <p:sp>
        <p:nvSpPr>
          <p:cNvPr id="11" name="Text 9"/>
          <p:cNvSpPr txBox="1"/>
          <p:nvPr/>
        </p:nvSpPr>
        <p:spPr>
          <a:xfrm>
            <a:off x="3474720" y="2148840"/>
            <a:ext cx="2240280" cy="196596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chemeClr val="bg1"/>
                </a:solidFill>
              </a:rPr>
              <a:t>Early creeds: 1 Cor 15:3–7, within about 2–5 years of the crucifixion</a:t>
            </a:r>
            <a:endParaRPr lang="en-US" sz="1200" dirty="0"/>
          </a:p>
          <a:p>
            <a:pPr marL="342900" indent="-342900">
              <a:spcAft>
                <a:spcPts val="600"/>
              </a:spcAft>
              <a:buSzPct val="100000"/>
              <a:buChar char="•"/>
            </a:pPr>
            <a:r>
              <a:rPr lang="en-US" sz="1200" dirty="0">
                <a:solidFill>
                  <a:schemeClr val="bg1"/>
                </a:solidFill>
              </a:rPr>
              <a:t>Sermon summaries in Acts (e.g., Acts 2, 13) preserving the earliest preaching</a:t>
            </a:r>
            <a:endParaRPr lang="en-US" sz="1200" dirty="0"/>
          </a:p>
        </p:txBody>
      </p:sp>
      <p:sp>
        <p:nvSpPr>
          <p:cNvPr id="12" name="card"/>
          <p:cNvSpPr/>
          <p:nvPr/>
        </p:nvSpPr>
        <p:spPr>
          <a:xfrm>
            <a:off x="6126480" y="1298448"/>
            <a:ext cx="2560320" cy="2880360"/>
          </a:xfrm>
          <a:prstGeom prst="roundRect">
            <a:avLst>
              <a:gd name="adj" fmla="val 2857"/>
            </a:avLst>
          </a:prstGeom>
          <a:solidFill>
            <a:schemeClr val="tx2"/>
          </a:solidFill>
          <a:ln/>
        </p:spPr>
      </p:sp>
      <p:sp>
        <p:nvSpPr>
          <p:cNvPr id="13" name="Text 11"/>
          <p:cNvSpPr txBox="1"/>
          <p:nvPr/>
        </p:nvSpPr>
        <p:spPr>
          <a:xfrm>
            <a:off x="6309360" y="1371600"/>
            <a:ext cx="731520" cy="731520"/>
          </a:xfrm>
          <a:prstGeom prst="rect">
            <a:avLst/>
          </a:prstGeom>
          <a:noFill/>
          <a:ln/>
        </p:spPr>
        <p:txBody>
          <a:bodyPr wrap="square" lIns="0" tIns="0" rIns="0" bIns="0" rtlCol="0" anchor="ctr"/>
          <a:lstStyle/>
          <a:p>
            <a:pPr indent="0" marL="0">
              <a:buNone/>
            </a:pPr>
            <a:r>
              <a:rPr lang="en-US" sz="4800" b="1" dirty="0">
                <a:solidFill>
                  <a:schemeClr val="accent1"/>
                </a:solidFill>
                <a:latin typeface="Cambria" pitchFamily="34" charset="0"/>
                <a:ea typeface="Cambria" pitchFamily="34" charset="-122"/>
                <a:cs typeface="Cambria" pitchFamily="34" charset="-120"/>
              </a:rPr>
              <a:t>W</a:t>
            </a:r>
            <a:endParaRPr lang="en-US" sz="4800" dirty="0"/>
          </a:p>
        </p:txBody>
      </p:sp>
      <p:sp>
        <p:nvSpPr>
          <p:cNvPr id="14" name="Text 12"/>
          <p:cNvSpPr txBox="1"/>
          <p:nvPr/>
        </p:nvSpPr>
        <p:spPr>
          <a:xfrm>
            <a:off x="7040880" y="1463040"/>
            <a:ext cx="1554480" cy="548640"/>
          </a:xfrm>
          <a:prstGeom prst="rect">
            <a:avLst/>
          </a:prstGeom>
          <a:noFill/>
          <a:ln/>
        </p:spPr>
        <p:txBody>
          <a:bodyPr wrap="square" lIns="0" tIns="0" rIns="0" bIns="0" rtlCol="0" anchor="ctr"/>
          <a:lstStyle/>
          <a:p>
            <a:pPr indent="0" marL="0">
              <a:buNone/>
            </a:pPr>
            <a:r>
              <a:rPr lang="en-US" sz="1600" b="1" dirty="0">
                <a:solidFill>
                  <a:schemeClr val="bg1"/>
                </a:solidFill>
              </a:rPr>
              <a:t>Written tradition</a:t>
            </a:r>
            <a:endParaRPr lang="en-US" sz="1600" dirty="0"/>
          </a:p>
        </p:txBody>
      </p:sp>
      <p:sp>
        <p:nvSpPr>
          <p:cNvPr id="15" name="Text 13"/>
          <p:cNvSpPr txBox="1"/>
          <p:nvPr/>
        </p:nvSpPr>
        <p:spPr>
          <a:xfrm>
            <a:off x="6309360" y="2148840"/>
            <a:ext cx="2240280" cy="196596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chemeClr val="bg1"/>
                </a:solidFill>
              </a:rPr>
              <a:t>All four Gospels report the claim, within about 70 years of the event</a:t>
            </a:r>
            <a:endParaRPr lang="en-US" sz="1200" dirty="0"/>
          </a:p>
          <a:p>
            <a:pPr marL="342900" indent="-342900">
              <a:spcAft>
                <a:spcPts val="600"/>
              </a:spcAft>
              <a:buSzPct val="100000"/>
              <a:buChar char="•"/>
            </a:pPr>
            <a:r>
              <a:rPr lang="en-US" sz="1200" dirty="0">
                <a:solidFill>
                  <a:schemeClr val="bg1"/>
                </a:solidFill>
              </a:rPr>
              <a:t>Apostolic fathers who knew the apostles, Clement of Rome and Polycarp, confirm it</a:t>
            </a:r>
            <a:endParaRPr lang="en-US" sz="1200" dirty="0"/>
          </a:p>
        </p:txBody>
      </p:sp>
      <p:sp>
        <p:nvSpPr>
          <p:cNvPr id="16" name="Text 14"/>
          <p:cNvSpPr txBox="1"/>
          <p:nvPr/>
        </p:nvSpPr>
        <p:spPr>
          <a:xfrm>
            <a:off x="457200" y="4270248"/>
            <a:ext cx="8229600" cy="274320"/>
          </a:xfrm>
          <a:prstGeom prst="rect">
            <a:avLst/>
          </a:prstGeom>
          <a:noFill/>
          <a:ln/>
        </p:spPr>
        <p:txBody>
          <a:bodyPr wrap="square" lIns="0" tIns="0" rIns="0" bIns="0" rtlCol="0" anchor="ctr"/>
          <a:lstStyle/>
          <a:p>
            <a:pPr indent="0" marL="0">
              <a:buNone/>
            </a:pPr>
            <a:r>
              <a:rPr lang="en-US" sz="1400" i="1" dirty="0">
                <a:solidFill>
                  <a:schemeClr val="accent4"/>
                </a:solidFill>
              </a:rPr>
              <a:t>Nine independent sources: among the best-attested claims in ancient history.</a:t>
            </a:r>
            <a:endParaRPr lang="en-US" sz="1400" dirty="0"/>
          </a:p>
        </p:txBody>
      </p:sp>
      <p:sp>
        <p:nvSpPr>
          <p:cNvPr id="17" name="Text 15"/>
          <p:cNvSpPr txBox="1"/>
          <p:nvPr/>
        </p:nvSpPr>
        <p:spPr>
          <a:xfrm>
            <a:off x="457200" y="4572000"/>
            <a:ext cx="7680960" cy="201168"/>
          </a:xfrm>
          <a:prstGeom prst="rect">
            <a:avLst/>
          </a:prstGeom>
          <a:noFill/>
          <a:ln/>
        </p:spPr>
        <p:txBody>
          <a:bodyPr wrap="square" lIns="0" tIns="0" rIns="0" bIns="0" rtlCol="0" anchor="t"/>
          <a:lstStyle/>
          <a:p>
            <a:pPr indent="0" marL="0">
              <a:buNone/>
            </a:pPr>
            <a:r>
              <a:rPr lang="en-US" sz="900" dirty="0">
                <a:solidFill>
                  <a:schemeClr val="bg2"/>
                </a:solidFill>
              </a:rPr>
              <a:t>Habermas &amp; Licona (2004), 51–62; Gal 1:18–19; 2:1–10; 1 Cor 15:3–11; Acts 2:22–36; 13:26–39; 1 Clement 42; Polycarp, Philippians 9</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earliest Christian creed</a:t>
            </a:r>
            <a:endParaRPr lang="en-US" sz="3200" dirty="0"/>
          </a:p>
        </p:txBody>
      </p:sp>
      <p:sp>
        <p:nvSpPr>
          <p:cNvPr id="3" name="card"/>
          <p:cNvSpPr/>
          <p:nvPr/>
        </p:nvSpPr>
        <p:spPr>
          <a:xfrm>
            <a:off x="457200" y="1005840"/>
            <a:ext cx="8229600" cy="1051560"/>
          </a:xfrm>
          <a:prstGeom prst="roundRect">
            <a:avLst>
              <a:gd name="adj" fmla="val 6957"/>
            </a:avLst>
          </a:prstGeom>
          <a:solidFill>
            <a:schemeClr val="tx2"/>
          </a:solidFill>
          <a:ln/>
        </p:spPr>
      </p:sp>
      <p:sp>
        <p:nvSpPr>
          <p:cNvPr id="4" name="Text 2"/>
          <p:cNvSpPr txBox="1"/>
          <p:nvPr/>
        </p:nvSpPr>
        <p:spPr>
          <a:xfrm>
            <a:off x="640080" y="1051560"/>
            <a:ext cx="7863840" cy="960120"/>
          </a:xfrm>
          <a:prstGeom prst="rect">
            <a:avLst/>
          </a:prstGeom>
          <a:noFill/>
          <a:ln/>
        </p:spPr>
        <p:txBody>
          <a:bodyPr wrap="square" lIns="0" tIns="0" rIns="0" bIns="0" rtlCol="0" anchor="ctr"/>
          <a:lstStyle/>
          <a:p>
            <a:pPr indent="0" marL="0">
              <a:buNone/>
            </a:pPr>
            <a:r>
              <a:rPr lang="en-US" sz="1400" i="1" dirty="0">
                <a:solidFill>
                  <a:schemeClr val="bg1"/>
                </a:solidFill>
              </a:rPr>
              <a:t>“For I delivered to you as of first importance what I also received: that Christ died for our sins in accordance with the Scriptures, that he was buried, that he was raised on the third day … and that he appeared to Cephas, then to the twelve.” </a:t>
            </a:r>
            <a:pPr indent="0" marL="0">
              <a:buNone/>
            </a:pPr>
            <a:r>
              <a:rPr lang="en-US" sz="1000" dirty="0">
                <a:solidFill>
                  <a:schemeClr val="accent3"/>
                </a:solidFill>
              </a:rPr>
              <a:t>1 Corinthians 15:3–5 (ESV), continuing to 500+ at once, James and all the apostles</a:t>
            </a:r>
            <a:endParaRPr lang="en-US" sz="1400" dirty="0"/>
          </a:p>
        </p:txBody>
      </p:sp>
      <p:sp>
        <p:nvSpPr>
          <p:cNvPr id="5" name="Text 3"/>
          <p:cNvSpPr txBox="1"/>
          <p:nvPr/>
        </p:nvSpPr>
        <p:spPr>
          <a:xfrm>
            <a:off x="457200" y="2212848"/>
            <a:ext cx="5120640" cy="201168"/>
          </a:xfrm>
          <a:prstGeom prst="rect">
            <a:avLst/>
          </a:prstGeom>
          <a:noFill/>
          <a:ln/>
        </p:spPr>
        <p:txBody>
          <a:bodyPr wrap="square" lIns="0" tIns="0" rIns="0" bIns="0" rtlCol="0" anchor="ctr"/>
          <a:lstStyle/>
          <a:p>
            <a:pPr indent="0" marL="0">
              <a:buNone/>
            </a:pPr>
            <a:r>
              <a:rPr lang="en-US" sz="1000" b="1" spc="200" kern="0" dirty="0">
                <a:solidFill>
                  <a:schemeClr val="bg2"/>
                </a:solidFill>
              </a:rPr>
              <a:t>HOW WE KNOW IT’S A CREED, NOT PAUL’S OWN WORDS</a:t>
            </a:r>
            <a:endParaRPr lang="en-US" sz="1000" dirty="0"/>
          </a:p>
        </p:txBody>
      </p:sp>
      <p:sp>
        <p:nvSpPr>
          <p:cNvPr id="6" name="Text 4"/>
          <p:cNvSpPr txBox="1"/>
          <p:nvPr/>
        </p:nvSpPr>
        <p:spPr>
          <a:xfrm>
            <a:off x="457200" y="2468880"/>
            <a:ext cx="5120640" cy="160020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bg1"/>
                </a:solidFill>
              </a:rPr>
              <a:t>“Delivered … received”: technical terms for handing on fixed oral tradition</a:t>
            </a:r>
            <a:endParaRPr lang="en-US" sz="1300" dirty="0"/>
          </a:p>
          <a:p>
            <a:pPr marL="342900" indent="-342900">
              <a:spcAft>
                <a:spcPts val="600"/>
              </a:spcAft>
              <a:buSzPct val="100000"/>
              <a:buChar char="•"/>
            </a:pPr>
            <a:r>
              <a:rPr lang="en-US" sz="1300" dirty="0">
                <a:solidFill>
                  <a:schemeClr val="bg1"/>
                </a:solidFill>
              </a:rPr>
              <a:t>Stylized parallel structure and non-Pauline wording (“the twelve,” Aramaic “Cephas”)</a:t>
            </a:r>
            <a:endParaRPr lang="en-US" sz="1300" dirty="0"/>
          </a:p>
          <a:p>
            <a:pPr marL="342900" indent="-342900">
              <a:spcAft>
                <a:spcPts val="600"/>
              </a:spcAft>
              <a:buSzPct val="100000"/>
              <a:buChar char="•"/>
            </a:pPr>
            <a:r>
              <a:rPr lang="en-US" sz="1300" dirty="0">
                <a:solidFill>
                  <a:schemeClr val="bg1"/>
                </a:solidFill>
              </a:rPr>
              <a:t>Paul received it, likely on his visit with Peter and James, c. AD 35–38 (Gal 1:18–19)</a:t>
            </a:r>
            <a:endParaRPr lang="en-US" sz="1300" dirty="0"/>
          </a:p>
        </p:txBody>
      </p:sp>
      <p:sp>
        <p:nvSpPr>
          <p:cNvPr id="7" name="card"/>
          <p:cNvSpPr/>
          <p:nvPr/>
        </p:nvSpPr>
        <p:spPr>
          <a:xfrm>
            <a:off x="5852160" y="2212848"/>
            <a:ext cx="2834640" cy="1874520"/>
          </a:xfrm>
          <a:prstGeom prst="roundRect">
            <a:avLst>
              <a:gd name="adj" fmla="val 3902"/>
            </a:avLst>
          </a:prstGeom>
          <a:solidFill>
            <a:schemeClr val="tx2"/>
          </a:solidFill>
          <a:ln/>
        </p:spPr>
      </p:sp>
      <p:sp>
        <p:nvSpPr>
          <p:cNvPr id="8" name="Text 6"/>
          <p:cNvSpPr txBox="1"/>
          <p:nvPr/>
        </p:nvSpPr>
        <p:spPr>
          <a:xfrm>
            <a:off x="6035040" y="2286000"/>
            <a:ext cx="2468880"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2–5 yrs</a:t>
            </a:r>
            <a:endParaRPr lang="en-US" sz="4000" dirty="0"/>
          </a:p>
        </p:txBody>
      </p:sp>
      <p:sp>
        <p:nvSpPr>
          <p:cNvPr id="9" name="Text 7"/>
          <p:cNvSpPr txBox="1"/>
          <p:nvPr/>
        </p:nvSpPr>
        <p:spPr>
          <a:xfrm>
            <a:off x="6035040" y="2971800"/>
            <a:ext cx="2514600" cy="1051560"/>
          </a:xfrm>
          <a:prstGeom prst="rect">
            <a:avLst/>
          </a:prstGeom>
          <a:noFill/>
          <a:ln/>
        </p:spPr>
        <p:txBody>
          <a:bodyPr wrap="square" lIns="0" tIns="0" rIns="0" bIns="0" rtlCol="0" anchor="t"/>
          <a:lstStyle/>
          <a:p>
            <a:pPr indent="0" marL="0">
              <a:buNone/>
            </a:pPr>
            <a:r>
              <a:rPr lang="en-US" sz="1200" dirty="0">
                <a:solidFill>
                  <a:schemeClr val="bg1"/>
                </a:solidFill>
              </a:rPr>
              <a:t>after the crucifixion, before any New Testament book was written. Lüdemann: within two years. Dunn: “within months.”</a:t>
            </a:r>
            <a:endParaRPr lang="en-US" sz="1200" dirty="0"/>
          </a:p>
        </p:txBody>
      </p:sp>
      <p:sp>
        <p:nvSpPr>
          <p:cNvPr id="10" name="Text 8"/>
          <p:cNvSpPr txBox="1"/>
          <p:nvPr/>
        </p:nvSpPr>
        <p:spPr>
          <a:xfrm>
            <a:off x="457200" y="4160520"/>
            <a:ext cx="8229600" cy="320040"/>
          </a:xfrm>
          <a:prstGeom prst="rect">
            <a:avLst/>
          </a:prstGeom>
          <a:noFill/>
          <a:ln/>
        </p:spPr>
        <p:txBody>
          <a:bodyPr wrap="square" lIns="0" tIns="0" rIns="0" bIns="0" rtlCol="0" anchor="ctr"/>
          <a:lstStyle/>
          <a:p>
            <a:pPr indent="0" marL="0">
              <a:buNone/>
            </a:pPr>
            <a:r>
              <a:rPr lang="en-US" sz="1400" i="1" dirty="0">
                <a:solidFill>
                  <a:schemeClr val="accent4"/>
                </a:solidFill>
              </a:rPr>
              <a:t>Resurrection belief was the church’s message from the start, naming living eyewitnesses who could be questioned.</a:t>
            </a:r>
            <a:endParaRPr lang="en-US" sz="1400" dirty="0"/>
          </a:p>
        </p:txBody>
      </p:sp>
      <p:sp>
        <p:nvSpPr>
          <p:cNvPr id="11" name="Text 9"/>
          <p:cNvSpPr txBox="1"/>
          <p:nvPr/>
        </p:nvSpPr>
        <p:spPr>
          <a:xfrm>
            <a:off x="457200" y="4544568"/>
            <a:ext cx="7680960" cy="201168"/>
          </a:xfrm>
          <a:prstGeom prst="rect">
            <a:avLst/>
          </a:prstGeom>
          <a:noFill/>
          <a:ln/>
        </p:spPr>
        <p:txBody>
          <a:bodyPr wrap="square" lIns="0" tIns="0" rIns="0" bIns="0" rtlCol="0" anchor="t"/>
          <a:lstStyle/>
          <a:p>
            <a:pPr indent="0" marL="0">
              <a:buNone/>
            </a:pPr>
            <a:r>
              <a:rPr lang="en-US" sz="900" dirty="0">
                <a:solidFill>
                  <a:schemeClr val="bg2"/>
                </a:solidFill>
              </a:rPr>
              <a:t>1 Cor 15:3–7 (ESV); Habermas &amp; Licona (2004), 52–53, 260; Lüdemann, The Resurrection of Jesus (1994), 38; Dunn, Jesus Remembered (2003), 855</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James: from skeptic brother to martyr</a:t>
            </a:r>
            <a:endParaRPr lang="en-US" sz="3200" dirty="0"/>
          </a:p>
        </p:txBody>
      </p:sp>
      <p:sp>
        <p:nvSpPr>
          <p:cNvPr id="3" name="card"/>
          <p:cNvSpPr/>
          <p:nvPr/>
        </p:nvSpPr>
        <p:spPr>
          <a:xfrm>
            <a:off x="457200" y="1051560"/>
            <a:ext cx="2560320" cy="2697480"/>
          </a:xfrm>
          <a:prstGeom prst="roundRect">
            <a:avLst>
              <a:gd name="adj" fmla="val 2857"/>
            </a:avLst>
          </a:prstGeom>
          <a:solidFill>
            <a:schemeClr val="tx2"/>
          </a:solidFill>
          <a:ln/>
        </p:spPr>
      </p:sp>
      <p:sp>
        <p:nvSpPr>
          <p:cNvPr id="4" name="Text 2"/>
          <p:cNvSpPr txBox="1"/>
          <p:nvPr/>
        </p:nvSpPr>
        <p:spPr>
          <a:xfrm>
            <a:off x="658368" y="1161288"/>
            <a:ext cx="2194560" cy="201168"/>
          </a:xfrm>
          <a:prstGeom prst="rect">
            <a:avLst/>
          </a:prstGeom>
          <a:noFill/>
          <a:ln/>
        </p:spPr>
        <p:txBody>
          <a:bodyPr wrap="square" lIns="0" tIns="0" rIns="0" bIns="0" rtlCol="0" anchor="ctr"/>
          <a:lstStyle/>
          <a:p>
            <a:pPr indent="0" marL="0">
              <a:buNone/>
            </a:pPr>
            <a:r>
              <a:rPr lang="en-US" sz="1000" b="1" spc="300" kern="0" dirty="0">
                <a:solidFill>
                  <a:schemeClr val="bg2"/>
                </a:solidFill>
              </a:rPr>
              <a:t>BEFORE</a:t>
            </a:r>
            <a:endParaRPr lang="en-US" sz="1000" dirty="0"/>
          </a:p>
        </p:txBody>
      </p:sp>
      <p:sp>
        <p:nvSpPr>
          <p:cNvPr id="5" name="Text 3"/>
          <p:cNvSpPr txBox="1"/>
          <p:nvPr/>
        </p:nvSpPr>
        <p:spPr>
          <a:xfrm>
            <a:off x="658368" y="1371600"/>
            <a:ext cx="2194560" cy="365760"/>
          </a:xfrm>
          <a:prstGeom prst="rect">
            <a:avLst/>
          </a:prstGeom>
          <a:noFill/>
          <a:ln/>
        </p:spPr>
        <p:txBody>
          <a:bodyPr wrap="square" lIns="0" tIns="0" rIns="0" bIns="0" rtlCol="0" anchor="ctr"/>
          <a:lstStyle/>
          <a:p>
            <a:pPr indent="0" marL="0">
              <a:buNone/>
            </a:pPr>
            <a:r>
              <a:rPr lang="en-US" sz="1800" b="1" dirty="0">
                <a:solidFill>
                  <a:schemeClr val="accent2"/>
                </a:solidFill>
                <a:latin typeface="Cambria" pitchFamily="34" charset="0"/>
                <a:ea typeface="Cambria" pitchFamily="34" charset="-122"/>
                <a:cs typeface="Cambria" pitchFamily="34" charset="-120"/>
              </a:rPr>
              <a:t>A skeptic</a:t>
            </a:r>
            <a:endParaRPr lang="en-US" sz="1800" dirty="0"/>
          </a:p>
        </p:txBody>
      </p:sp>
      <p:sp>
        <p:nvSpPr>
          <p:cNvPr id="6" name="Text 4"/>
          <p:cNvSpPr txBox="1"/>
          <p:nvPr/>
        </p:nvSpPr>
        <p:spPr>
          <a:xfrm>
            <a:off x="658368" y="1828800"/>
            <a:ext cx="2194560" cy="1828800"/>
          </a:xfrm>
          <a:prstGeom prst="rect">
            <a:avLst/>
          </a:prstGeom>
          <a:noFill/>
          <a:ln/>
        </p:spPr>
        <p:txBody>
          <a:bodyPr wrap="square" lIns="0" tIns="0" rIns="0" bIns="0" rtlCol="0" anchor="t"/>
          <a:lstStyle/>
          <a:p>
            <a:pPr indent="0" marL="0">
              <a:spcAft>
                <a:spcPts val="800"/>
              </a:spcAft>
              <a:buNone/>
            </a:pPr>
            <a:r>
              <a:rPr lang="en-US" sz="1300" i="1" dirty="0">
                <a:solidFill>
                  <a:schemeClr val="bg1"/>
                </a:solidFill>
              </a:rPr>
              <a:t>“For not even his brothers believed in him.” </a:t>
            </a:r>
            <a:pPr indent="0" marL="0">
              <a:spcAft>
                <a:spcPts val="800"/>
              </a:spcAft>
              <a:buNone/>
            </a:pPr>
            <a:r>
              <a:rPr lang="en-US" sz="1000" dirty="0">
                <a:solidFill>
                  <a:schemeClr val="accent3"/>
                </a:solidFill>
              </a:rPr>
              <a:t>John 7:5</a:t>
            </a:r>
            <a:endParaRPr lang="en-US" sz="1300" dirty="0"/>
          </a:p>
          <a:p>
            <a:pPr indent="0" marL="0">
              <a:spcAft>
                <a:spcPts val="800"/>
              </a:spcAft>
              <a:buNone/>
            </a:pPr>
            <a:r>
              <a:rPr lang="en-US" sz="1300" dirty="0">
                <a:solidFill>
                  <a:schemeClr val="bg1"/>
                </a:solidFill>
              </a:rPr>
              <a:t>His family said, “He is out of his mind.” </a:t>
            </a:r>
            <a:pPr indent="0" marL="0">
              <a:spcAft>
                <a:spcPts val="800"/>
              </a:spcAft>
              <a:buNone/>
            </a:pPr>
            <a:r>
              <a:rPr lang="en-US" sz="1000" dirty="0">
                <a:solidFill>
                  <a:schemeClr val="accent3"/>
                </a:solidFill>
              </a:rPr>
              <a:t>Mark 3:21</a:t>
            </a:r>
            <a:endParaRPr lang="en-US" sz="1300" dirty="0"/>
          </a:p>
        </p:txBody>
      </p:sp>
      <p:sp>
        <p:nvSpPr>
          <p:cNvPr id="7" name="arrow"/>
          <p:cNvSpPr/>
          <p:nvPr/>
        </p:nvSpPr>
        <p:spPr>
          <a:xfrm>
            <a:off x="3072384" y="2240280"/>
            <a:ext cx="164592" cy="274320"/>
          </a:xfrm>
          <a:prstGeom prst="chevron">
            <a:avLst/>
          </a:prstGeom>
          <a:solidFill>
            <a:schemeClr val="bg2"/>
          </a:solidFill>
          <a:ln/>
        </p:spPr>
      </p:sp>
      <p:sp>
        <p:nvSpPr>
          <p:cNvPr id="8" name="card"/>
          <p:cNvSpPr/>
          <p:nvPr/>
        </p:nvSpPr>
        <p:spPr>
          <a:xfrm>
            <a:off x="3291840" y="1051560"/>
            <a:ext cx="2560320" cy="2697480"/>
          </a:xfrm>
          <a:prstGeom prst="roundRect">
            <a:avLst>
              <a:gd name="adj" fmla="val 2857"/>
            </a:avLst>
          </a:prstGeom>
          <a:solidFill>
            <a:schemeClr val="tx2"/>
          </a:solidFill>
          <a:ln/>
        </p:spPr>
      </p:sp>
      <p:sp>
        <p:nvSpPr>
          <p:cNvPr id="9" name="Text 7"/>
          <p:cNvSpPr txBox="1"/>
          <p:nvPr/>
        </p:nvSpPr>
        <p:spPr>
          <a:xfrm>
            <a:off x="3493008" y="1161288"/>
            <a:ext cx="2194560" cy="201168"/>
          </a:xfrm>
          <a:prstGeom prst="rect">
            <a:avLst/>
          </a:prstGeom>
          <a:noFill/>
          <a:ln/>
        </p:spPr>
        <p:txBody>
          <a:bodyPr wrap="square" lIns="0" tIns="0" rIns="0" bIns="0" rtlCol="0" anchor="ctr"/>
          <a:lstStyle/>
          <a:p>
            <a:pPr indent="0" marL="0">
              <a:buNone/>
            </a:pPr>
            <a:r>
              <a:rPr lang="en-US" sz="1000" b="1" spc="300" kern="0" dirty="0">
                <a:solidFill>
                  <a:schemeClr val="bg2"/>
                </a:solidFill>
              </a:rPr>
              <a:t>TURNING POINT</a:t>
            </a:r>
            <a:endParaRPr lang="en-US" sz="1000" dirty="0"/>
          </a:p>
        </p:txBody>
      </p:sp>
      <p:sp>
        <p:nvSpPr>
          <p:cNvPr id="10" name="Text 8"/>
          <p:cNvSpPr txBox="1"/>
          <p:nvPr/>
        </p:nvSpPr>
        <p:spPr>
          <a:xfrm>
            <a:off x="3493008" y="1371600"/>
            <a:ext cx="2194560" cy="365760"/>
          </a:xfrm>
          <a:prstGeom prst="rect">
            <a:avLst/>
          </a:prstGeom>
          <a:noFill/>
          <a:ln/>
        </p:spPr>
        <p:txBody>
          <a:bodyPr wrap="square" lIns="0" tIns="0" rIns="0" bIns="0" rtlCol="0" anchor="ctr"/>
          <a:lstStyle/>
          <a:p>
            <a:pPr indent="0" marL="0">
              <a:buNone/>
            </a:pPr>
            <a:r>
              <a:rPr lang="en-US" sz="1800" b="1" dirty="0">
                <a:solidFill>
                  <a:schemeClr val="accent1"/>
                </a:solidFill>
                <a:latin typeface="Cambria" pitchFamily="34" charset="0"/>
                <a:ea typeface="Cambria" pitchFamily="34" charset="-122"/>
                <a:cs typeface="Cambria" pitchFamily="34" charset="-120"/>
              </a:rPr>
              <a:t>An appearance</a:t>
            </a:r>
            <a:endParaRPr lang="en-US" sz="1800" dirty="0"/>
          </a:p>
        </p:txBody>
      </p:sp>
      <p:sp>
        <p:nvSpPr>
          <p:cNvPr id="11" name="Text 9"/>
          <p:cNvSpPr txBox="1"/>
          <p:nvPr/>
        </p:nvSpPr>
        <p:spPr>
          <a:xfrm>
            <a:off x="3493008" y="1828800"/>
            <a:ext cx="2194560" cy="1828800"/>
          </a:xfrm>
          <a:prstGeom prst="rect">
            <a:avLst/>
          </a:prstGeom>
          <a:noFill/>
          <a:ln/>
        </p:spPr>
        <p:txBody>
          <a:bodyPr wrap="square" lIns="0" tIns="0" rIns="0" bIns="0" rtlCol="0" anchor="t"/>
          <a:lstStyle/>
          <a:p>
            <a:pPr indent="0" marL="0">
              <a:spcAft>
                <a:spcPts val="800"/>
              </a:spcAft>
              <a:buNone/>
            </a:pPr>
            <a:r>
              <a:rPr lang="en-US" sz="1300" i="1" dirty="0">
                <a:solidFill>
                  <a:schemeClr val="bg1"/>
                </a:solidFill>
              </a:rPr>
              <a:t>“Then he appeared to James.” </a:t>
            </a:r>
            <a:pPr indent="0" marL="0">
              <a:spcAft>
                <a:spcPts val="800"/>
              </a:spcAft>
              <a:buNone/>
            </a:pPr>
            <a:r>
              <a:rPr lang="en-US" sz="1000" dirty="0">
                <a:solidFill>
                  <a:schemeClr val="accent3"/>
                </a:solidFill>
              </a:rPr>
              <a:t>1 Cor 15:7</a:t>
            </a:r>
            <a:endParaRPr lang="en-US" sz="1300" dirty="0"/>
          </a:p>
          <a:p>
            <a:pPr indent="0" marL="0">
              <a:spcAft>
                <a:spcPts val="800"/>
              </a:spcAft>
              <a:buNone/>
            </a:pPr>
            <a:r>
              <a:rPr lang="en-US" sz="1300" dirty="0">
                <a:solidFill>
                  <a:schemeClr val="bg1"/>
                </a:solidFill>
              </a:rPr>
              <a:t>Soon after, Jesus’ brothers pray with the disciples. </a:t>
            </a:r>
            <a:pPr indent="0" marL="0">
              <a:spcAft>
                <a:spcPts val="800"/>
              </a:spcAft>
              <a:buNone/>
            </a:pPr>
            <a:r>
              <a:rPr lang="en-US" sz="1000" dirty="0">
                <a:solidFill>
                  <a:schemeClr val="accent3"/>
                </a:solidFill>
              </a:rPr>
              <a:t>Acts 1:14</a:t>
            </a:r>
            <a:endParaRPr lang="en-US" sz="1300" dirty="0"/>
          </a:p>
        </p:txBody>
      </p:sp>
      <p:sp>
        <p:nvSpPr>
          <p:cNvPr id="12" name="arrow"/>
          <p:cNvSpPr/>
          <p:nvPr/>
        </p:nvSpPr>
        <p:spPr>
          <a:xfrm>
            <a:off x="5907024" y="2240280"/>
            <a:ext cx="164592" cy="274320"/>
          </a:xfrm>
          <a:prstGeom prst="chevron">
            <a:avLst/>
          </a:prstGeom>
          <a:solidFill>
            <a:schemeClr val="bg2"/>
          </a:solidFill>
          <a:ln/>
        </p:spPr>
      </p:sp>
      <p:sp>
        <p:nvSpPr>
          <p:cNvPr id="13" name="card"/>
          <p:cNvSpPr/>
          <p:nvPr/>
        </p:nvSpPr>
        <p:spPr>
          <a:xfrm>
            <a:off x="6126480" y="1051560"/>
            <a:ext cx="2560320" cy="2697480"/>
          </a:xfrm>
          <a:prstGeom prst="roundRect">
            <a:avLst>
              <a:gd name="adj" fmla="val 2857"/>
            </a:avLst>
          </a:prstGeom>
          <a:solidFill>
            <a:schemeClr val="tx2"/>
          </a:solidFill>
          <a:ln/>
        </p:spPr>
      </p:sp>
      <p:sp>
        <p:nvSpPr>
          <p:cNvPr id="14" name="Text 12"/>
          <p:cNvSpPr txBox="1"/>
          <p:nvPr/>
        </p:nvSpPr>
        <p:spPr>
          <a:xfrm>
            <a:off x="6327648" y="1161288"/>
            <a:ext cx="2194560" cy="201168"/>
          </a:xfrm>
          <a:prstGeom prst="rect">
            <a:avLst/>
          </a:prstGeom>
          <a:noFill/>
          <a:ln/>
        </p:spPr>
        <p:txBody>
          <a:bodyPr wrap="square" lIns="0" tIns="0" rIns="0" bIns="0" rtlCol="0" anchor="ctr"/>
          <a:lstStyle/>
          <a:p>
            <a:pPr indent="0" marL="0">
              <a:buNone/>
            </a:pPr>
            <a:r>
              <a:rPr lang="en-US" sz="1000" b="1" spc="300" kern="0" dirty="0">
                <a:solidFill>
                  <a:schemeClr val="bg2"/>
                </a:solidFill>
              </a:rPr>
              <a:t>AFTER</a:t>
            </a:r>
            <a:endParaRPr lang="en-US" sz="1000" dirty="0"/>
          </a:p>
        </p:txBody>
      </p:sp>
      <p:sp>
        <p:nvSpPr>
          <p:cNvPr id="15" name="Text 13"/>
          <p:cNvSpPr txBox="1"/>
          <p:nvPr/>
        </p:nvSpPr>
        <p:spPr>
          <a:xfrm>
            <a:off x="6327648" y="1371600"/>
            <a:ext cx="2194560" cy="365760"/>
          </a:xfrm>
          <a:prstGeom prst="rect">
            <a:avLst/>
          </a:prstGeom>
          <a:noFill/>
          <a:ln/>
        </p:spPr>
        <p:txBody>
          <a:bodyPr wrap="square" lIns="0" tIns="0" rIns="0" bIns="0" rtlCol="0" anchor="ctr"/>
          <a:lstStyle/>
          <a:p>
            <a:pPr indent="0" marL="0">
              <a:buNone/>
            </a:pPr>
            <a:r>
              <a:rPr lang="en-US" sz="1800" b="1" dirty="0">
                <a:solidFill>
                  <a:schemeClr val="accent4"/>
                </a:solidFill>
                <a:latin typeface="Cambria" pitchFamily="34" charset="0"/>
                <a:ea typeface="Cambria" pitchFamily="34" charset="-122"/>
                <a:cs typeface="Cambria" pitchFamily="34" charset="-120"/>
              </a:rPr>
              <a:t>A leader and martyr</a:t>
            </a:r>
            <a:endParaRPr lang="en-US" sz="1800" dirty="0"/>
          </a:p>
        </p:txBody>
      </p:sp>
      <p:sp>
        <p:nvSpPr>
          <p:cNvPr id="16" name="Text 14"/>
          <p:cNvSpPr txBox="1"/>
          <p:nvPr/>
        </p:nvSpPr>
        <p:spPr>
          <a:xfrm>
            <a:off x="6327648" y="1828800"/>
            <a:ext cx="2194560" cy="1828800"/>
          </a:xfrm>
          <a:prstGeom prst="rect">
            <a:avLst/>
          </a:prstGeom>
          <a:noFill/>
          <a:ln/>
        </p:spPr>
        <p:txBody>
          <a:bodyPr wrap="square" lIns="0" tIns="0" rIns="0" bIns="0" rtlCol="0" anchor="t"/>
          <a:lstStyle/>
          <a:p>
            <a:pPr indent="0" marL="0">
              <a:spcAft>
                <a:spcPts val="800"/>
              </a:spcAft>
              <a:buNone/>
            </a:pPr>
            <a:r>
              <a:rPr lang="en-US" sz="1300" dirty="0">
                <a:solidFill>
                  <a:schemeClr val="bg1"/>
                </a:solidFill>
              </a:rPr>
              <a:t>Leader of the Jerusalem church, a “pillar”. </a:t>
            </a:r>
            <a:pPr indent="0" marL="0">
              <a:spcAft>
                <a:spcPts val="800"/>
              </a:spcAft>
              <a:buNone/>
            </a:pPr>
            <a:r>
              <a:rPr lang="en-US" sz="1000" dirty="0">
                <a:solidFill>
                  <a:schemeClr val="accent3"/>
                </a:solidFill>
              </a:rPr>
              <a:t>Gal 2:9; Acts 15</a:t>
            </a:r>
            <a:endParaRPr lang="en-US" sz="1300" dirty="0"/>
          </a:p>
          <a:p>
            <a:pPr indent="0" marL="0">
              <a:spcAft>
                <a:spcPts val="800"/>
              </a:spcAft>
              <a:buNone/>
            </a:pPr>
            <a:r>
              <a:rPr lang="en-US" sz="1300" dirty="0">
                <a:solidFill>
                  <a:schemeClr val="bg1"/>
                </a:solidFill>
              </a:rPr>
              <a:t>Stoned to death c. AD 62, per Josephus. </a:t>
            </a:r>
            <a:pPr indent="0" marL="0">
              <a:spcAft>
                <a:spcPts val="800"/>
              </a:spcAft>
              <a:buNone/>
            </a:pPr>
            <a:r>
              <a:rPr lang="en-US" sz="1000" dirty="0">
                <a:solidFill>
                  <a:schemeClr val="accent3"/>
                </a:solidFill>
              </a:rPr>
              <a:t>Antiquities 20.200</a:t>
            </a:r>
            <a:endParaRPr lang="en-US" sz="1300" dirty="0"/>
          </a:p>
        </p:txBody>
      </p:sp>
      <p:sp>
        <p:nvSpPr>
          <p:cNvPr id="17" name="Text 15"/>
          <p:cNvSpPr txBox="1"/>
          <p:nvPr/>
        </p:nvSpPr>
        <p:spPr>
          <a:xfrm>
            <a:off x="457200" y="3886200"/>
            <a:ext cx="8229600" cy="502920"/>
          </a:xfrm>
          <a:prstGeom prst="rect">
            <a:avLst/>
          </a:prstGeom>
          <a:noFill/>
          <a:ln/>
        </p:spPr>
        <p:txBody>
          <a:bodyPr wrap="square" lIns="0" tIns="0" rIns="0" bIns="0" rtlCol="0" anchor="t"/>
          <a:lstStyle/>
          <a:p>
            <a:pPr indent="0" marL="0">
              <a:buNone/>
            </a:pPr>
            <a:r>
              <a:rPr lang="en-US" sz="1400" i="1" dirty="0">
                <a:solidFill>
                  <a:schemeClr val="accent1"/>
                </a:solidFill>
              </a:rPr>
              <a:t>Skeptical family members don’t die proclaiming their brother is the risen Lord unless something convinced them. The recorded cause is the appearance.</a:t>
            </a:r>
            <a:endParaRPr lang="en-US" sz="1400" dirty="0"/>
          </a:p>
        </p:txBody>
      </p:sp>
      <p:sp>
        <p:nvSpPr>
          <p:cNvPr id="18" name="Text 16"/>
          <p:cNvSpPr txBox="1"/>
          <p:nvPr/>
        </p:nvSpPr>
        <p:spPr>
          <a:xfrm>
            <a:off x="457200" y="4526280"/>
            <a:ext cx="7680960" cy="201168"/>
          </a:xfrm>
          <a:prstGeom prst="rect">
            <a:avLst/>
          </a:prstGeom>
          <a:noFill/>
          <a:ln/>
        </p:spPr>
        <p:txBody>
          <a:bodyPr wrap="square" lIns="0" tIns="0" rIns="0" bIns="0" rtlCol="0" anchor="t"/>
          <a:lstStyle/>
          <a:p>
            <a:pPr indent="0" marL="0">
              <a:buNone/>
            </a:pPr>
            <a:r>
              <a:rPr lang="en-US" sz="900" dirty="0">
                <a:solidFill>
                  <a:schemeClr val="bg2"/>
                </a:solidFill>
              </a:rPr>
              <a:t>John 7:5; Mark 3:21, 31–35; 6:3–4 (ESV); Habermas &amp; Licona (2004), 67–69; Josephus, Antiquities 20.9.1 (20.200); Hegesippus in Eusebius, Church History 2.23</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women and the empty tomb</a:t>
            </a:r>
            <a:endParaRPr lang="en-US" sz="3200" dirty="0"/>
          </a:p>
        </p:txBody>
      </p:sp>
      <p:sp>
        <p:nvSpPr>
          <p:cNvPr id="3" name="card"/>
          <p:cNvSpPr/>
          <p:nvPr/>
        </p:nvSpPr>
        <p:spPr>
          <a:xfrm>
            <a:off x="457200" y="1051560"/>
            <a:ext cx="4023360" cy="1325880"/>
          </a:xfrm>
          <a:prstGeom prst="roundRect">
            <a:avLst>
              <a:gd name="adj" fmla="val 5517"/>
            </a:avLst>
          </a:prstGeom>
          <a:solidFill>
            <a:schemeClr val="tx2"/>
          </a:solidFill>
          <a:ln/>
        </p:spPr>
      </p:sp>
      <p:sp>
        <p:nvSpPr>
          <p:cNvPr id="4" name="Text 2"/>
          <p:cNvSpPr txBox="1"/>
          <p:nvPr/>
        </p:nvSpPr>
        <p:spPr>
          <a:xfrm>
            <a:off x="685800" y="1161288"/>
            <a:ext cx="3566160" cy="320040"/>
          </a:xfrm>
          <a:prstGeom prst="rect">
            <a:avLst/>
          </a:prstGeom>
          <a:noFill/>
          <a:ln/>
        </p:spPr>
        <p:txBody>
          <a:bodyPr wrap="square" lIns="0" tIns="0" rIns="0" bIns="0" rtlCol="0" anchor="ctr"/>
          <a:lstStyle/>
          <a:p>
            <a:pPr indent="0" marL="0">
              <a:buNone/>
            </a:pPr>
            <a:r>
              <a:rPr lang="en-US" sz="1600" b="1" dirty="0">
                <a:solidFill>
                  <a:schemeClr val="accent1"/>
                </a:solidFill>
              </a:rPr>
              <a:t>Eyewitnesses to the burial</a:t>
            </a:r>
            <a:endParaRPr lang="en-US" sz="1600" dirty="0"/>
          </a:p>
        </p:txBody>
      </p:sp>
      <p:sp>
        <p:nvSpPr>
          <p:cNvPr id="5" name="Text 3"/>
          <p:cNvSpPr txBox="1"/>
          <p:nvPr/>
        </p:nvSpPr>
        <p:spPr>
          <a:xfrm>
            <a:off x="685800" y="1508760"/>
            <a:ext cx="3566160" cy="822960"/>
          </a:xfrm>
          <a:prstGeom prst="rect">
            <a:avLst/>
          </a:prstGeom>
          <a:noFill/>
          <a:ln/>
        </p:spPr>
        <p:txBody>
          <a:bodyPr wrap="square" lIns="0" tIns="0" rIns="0" bIns="0" rtlCol="0" anchor="t"/>
          <a:lstStyle/>
          <a:p>
            <a:pPr indent="0" marL="0">
              <a:buNone/>
            </a:pPr>
            <a:r>
              <a:rPr lang="en-US" sz="1300" dirty="0">
                <a:solidFill>
                  <a:schemeClr val="bg1"/>
                </a:solidFill>
              </a:rPr>
              <a:t>They watched Joseph of Arimathea bury Jesus and “saw where he was laid.” (Mark 15:47; Luke 23:55)</a:t>
            </a:r>
            <a:endParaRPr lang="en-US" sz="1300" dirty="0"/>
          </a:p>
        </p:txBody>
      </p:sp>
      <p:sp>
        <p:nvSpPr>
          <p:cNvPr id="6" name="card"/>
          <p:cNvSpPr/>
          <p:nvPr/>
        </p:nvSpPr>
        <p:spPr>
          <a:xfrm>
            <a:off x="4663440" y="1051560"/>
            <a:ext cx="4023360" cy="1325880"/>
          </a:xfrm>
          <a:prstGeom prst="roundRect">
            <a:avLst>
              <a:gd name="adj" fmla="val 5517"/>
            </a:avLst>
          </a:prstGeom>
          <a:solidFill>
            <a:schemeClr val="tx2"/>
          </a:solidFill>
          <a:ln/>
        </p:spPr>
      </p:sp>
      <p:sp>
        <p:nvSpPr>
          <p:cNvPr id="7" name="Text 5"/>
          <p:cNvSpPr txBox="1"/>
          <p:nvPr/>
        </p:nvSpPr>
        <p:spPr>
          <a:xfrm>
            <a:off x="4892040" y="1161288"/>
            <a:ext cx="3566160" cy="320040"/>
          </a:xfrm>
          <a:prstGeom prst="rect">
            <a:avLst/>
          </a:prstGeom>
          <a:noFill/>
          <a:ln/>
        </p:spPr>
        <p:txBody>
          <a:bodyPr wrap="square" lIns="0" tIns="0" rIns="0" bIns="0" rtlCol="0" anchor="ctr"/>
          <a:lstStyle/>
          <a:p>
            <a:pPr indent="0" marL="0">
              <a:buNone/>
            </a:pPr>
            <a:r>
              <a:rPr lang="en-US" sz="1600" b="1" dirty="0">
                <a:solidFill>
                  <a:schemeClr val="accent1"/>
                </a:solidFill>
              </a:rPr>
              <a:t>They came back on purpose</a:t>
            </a:r>
            <a:endParaRPr lang="en-US" sz="1600" dirty="0"/>
          </a:p>
        </p:txBody>
      </p:sp>
      <p:sp>
        <p:nvSpPr>
          <p:cNvPr id="8" name="Text 6"/>
          <p:cNvSpPr txBox="1"/>
          <p:nvPr/>
        </p:nvSpPr>
        <p:spPr>
          <a:xfrm>
            <a:off x="4892040" y="1508760"/>
            <a:ext cx="3566160" cy="822960"/>
          </a:xfrm>
          <a:prstGeom prst="rect">
            <a:avLst/>
          </a:prstGeom>
          <a:noFill/>
          <a:ln/>
        </p:spPr>
        <p:txBody>
          <a:bodyPr wrap="square" lIns="0" tIns="0" rIns="0" bIns="0" rtlCol="0" anchor="t"/>
          <a:lstStyle/>
          <a:p>
            <a:pPr indent="0" marL="0">
              <a:buNone/>
            </a:pPr>
            <a:r>
              <a:rPr lang="en-US" sz="1300" dirty="0">
                <a:solidFill>
                  <a:schemeClr val="bg1"/>
                </a:solidFill>
              </a:rPr>
              <a:t>They prepared spices and returned Sunday morning to finish anointing the body. (Mark 16:1; Luke 24:1)</a:t>
            </a:r>
            <a:endParaRPr lang="en-US" sz="1300" dirty="0"/>
          </a:p>
        </p:txBody>
      </p:sp>
      <p:sp>
        <p:nvSpPr>
          <p:cNvPr id="9" name="card"/>
          <p:cNvSpPr/>
          <p:nvPr/>
        </p:nvSpPr>
        <p:spPr>
          <a:xfrm>
            <a:off x="457200" y="2532888"/>
            <a:ext cx="4023360" cy="1325880"/>
          </a:xfrm>
          <a:prstGeom prst="roundRect">
            <a:avLst>
              <a:gd name="adj" fmla="val 5517"/>
            </a:avLst>
          </a:prstGeom>
          <a:solidFill>
            <a:schemeClr val="tx2"/>
          </a:solidFill>
          <a:ln/>
        </p:spPr>
      </p:sp>
      <p:sp>
        <p:nvSpPr>
          <p:cNvPr id="10" name="Text 8"/>
          <p:cNvSpPr txBox="1"/>
          <p:nvPr/>
        </p:nvSpPr>
        <p:spPr>
          <a:xfrm>
            <a:off x="685800" y="2642616"/>
            <a:ext cx="3566160" cy="320040"/>
          </a:xfrm>
          <a:prstGeom prst="rect">
            <a:avLst/>
          </a:prstGeom>
          <a:noFill/>
          <a:ln/>
        </p:spPr>
        <p:txBody>
          <a:bodyPr wrap="square" lIns="0" tIns="0" rIns="0" bIns="0" rtlCol="0" anchor="ctr"/>
          <a:lstStyle/>
          <a:p>
            <a:pPr indent="0" marL="0">
              <a:buNone/>
            </a:pPr>
            <a:r>
              <a:rPr lang="en-US" sz="1600" b="1" dirty="0">
                <a:solidFill>
                  <a:schemeClr val="accent1"/>
                </a:solidFill>
              </a:rPr>
              <a:t>“Wrong tomb” fails</a:t>
            </a:r>
            <a:endParaRPr lang="en-US" sz="1600" dirty="0"/>
          </a:p>
        </p:txBody>
      </p:sp>
      <p:sp>
        <p:nvSpPr>
          <p:cNvPr id="11" name="Text 9"/>
          <p:cNvSpPr txBox="1"/>
          <p:nvPr/>
        </p:nvSpPr>
        <p:spPr>
          <a:xfrm>
            <a:off x="685800" y="2990088"/>
            <a:ext cx="3566160" cy="822960"/>
          </a:xfrm>
          <a:prstGeom prst="rect">
            <a:avLst/>
          </a:prstGeom>
          <a:noFill/>
          <a:ln/>
        </p:spPr>
        <p:txBody>
          <a:bodyPr wrap="square" lIns="0" tIns="0" rIns="0" bIns="0" rtlCol="0" anchor="t"/>
          <a:lstStyle/>
          <a:p>
            <a:pPr indent="0" marL="0">
              <a:buNone/>
            </a:pPr>
            <a:r>
              <a:rPr lang="en-US" sz="1300" dirty="0">
                <a:solidFill>
                  <a:schemeClr val="bg1"/>
                </a:solidFill>
              </a:rPr>
              <a:t>Proposed by Kirsopp Lake (1907), now nearly abandoned: the authorities could have produced the body from the right tomb, and never did.</a:t>
            </a:r>
            <a:endParaRPr lang="en-US" sz="1300" dirty="0"/>
          </a:p>
        </p:txBody>
      </p:sp>
      <p:sp>
        <p:nvSpPr>
          <p:cNvPr id="12" name="card"/>
          <p:cNvSpPr/>
          <p:nvPr/>
        </p:nvSpPr>
        <p:spPr>
          <a:xfrm>
            <a:off x="4663440" y="2532888"/>
            <a:ext cx="4023360" cy="1325880"/>
          </a:xfrm>
          <a:prstGeom prst="roundRect">
            <a:avLst>
              <a:gd name="adj" fmla="val 5517"/>
            </a:avLst>
          </a:prstGeom>
          <a:solidFill>
            <a:schemeClr val="tx2"/>
          </a:solidFill>
          <a:ln/>
        </p:spPr>
      </p:sp>
      <p:sp>
        <p:nvSpPr>
          <p:cNvPr id="13" name="Text 11"/>
          <p:cNvSpPr txBox="1"/>
          <p:nvPr/>
        </p:nvSpPr>
        <p:spPr>
          <a:xfrm>
            <a:off x="4892040" y="2642616"/>
            <a:ext cx="3566160" cy="320040"/>
          </a:xfrm>
          <a:prstGeom prst="rect">
            <a:avLst/>
          </a:prstGeom>
          <a:noFill/>
          <a:ln/>
        </p:spPr>
        <p:txBody>
          <a:bodyPr wrap="square" lIns="0" tIns="0" rIns="0" bIns="0" rtlCol="0" anchor="ctr"/>
          <a:lstStyle/>
          <a:p>
            <a:pPr indent="0" marL="0">
              <a:buNone/>
            </a:pPr>
            <a:r>
              <a:rPr lang="en-US" sz="1600" b="1" dirty="0">
                <a:solidFill>
                  <a:schemeClr val="accent1"/>
                </a:solidFill>
              </a:rPr>
              <a:t>The criterion of embarrassment</a:t>
            </a:r>
            <a:endParaRPr lang="en-US" sz="1600" dirty="0"/>
          </a:p>
        </p:txBody>
      </p:sp>
      <p:sp>
        <p:nvSpPr>
          <p:cNvPr id="14" name="Text 12"/>
          <p:cNvSpPr txBox="1"/>
          <p:nvPr/>
        </p:nvSpPr>
        <p:spPr>
          <a:xfrm>
            <a:off x="4892040" y="2990088"/>
            <a:ext cx="3566160" cy="822960"/>
          </a:xfrm>
          <a:prstGeom prst="rect">
            <a:avLst/>
          </a:prstGeom>
          <a:noFill/>
          <a:ln/>
        </p:spPr>
        <p:txBody>
          <a:bodyPr wrap="square" lIns="0" tIns="0" rIns="0" bIns="0" rtlCol="0" anchor="t"/>
          <a:lstStyle/>
          <a:p>
            <a:pPr indent="0" marL="0">
              <a:buNone/>
            </a:pPr>
            <a:r>
              <a:rPr lang="en-US" sz="1300" dirty="0">
                <a:solidFill>
                  <a:schemeClr val="bg1"/>
                </a:solidFill>
              </a:rPr>
              <a:t>Women’s testimony carried little legal weight in 1st-century Judaism. Inventors of a legend would have chosen male witnesses.</a:t>
            </a:r>
            <a:endParaRPr lang="en-US" sz="1300" dirty="0"/>
          </a:p>
        </p:txBody>
      </p:sp>
      <p:sp>
        <p:nvSpPr>
          <p:cNvPr id="15" name="Text 13"/>
          <p:cNvSpPr txBox="1"/>
          <p:nvPr/>
        </p:nvSpPr>
        <p:spPr>
          <a:xfrm>
            <a:off x="457200" y="4096512"/>
            <a:ext cx="8229600" cy="365760"/>
          </a:xfrm>
          <a:prstGeom prst="rect">
            <a:avLst/>
          </a:prstGeom>
          <a:noFill/>
          <a:ln/>
        </p:spPr>
        <p:txBody>
          <a:bodyPr wrap="square" lIns="0" tIns="0" rIns="0" bIns="0" rtlCol="0" anchor="ctr"/>
          <a:lstStyle/>
          <a:p>
            <a:pPr indent="0" marL="0">
              <a:buNone/>
            </a:pPr>
            <a:r>
              <a:rPr lang="en-US" sz="1500" i="1" dirty="0">
                <a:solidFill>
                  <a:schemeClr val="accent4"/>
                </a:solidFill>
              </a:rPr>
              <a:t>The women knew exactly where Jesus was buried. The tomb they found empty was the right one.</a:t>
            </a:r>
            <a:endParaRPr lang="en-US" sz="1500" dirty="0"/>
          </a:p>
        </p:txBody>
      </p:sp>
      <p:sp>
        <p:nvSpPr>
          <p:cNvPr id="16" name="Text 14"/>
          <p:cNvSpPr txBox="1"/>
          <p:nvPr/>
        </p:nvSpPr>
        <p:spPr>
          <a:xfrm>
            <a:off x="457200" y="4526280"/>
            <a:ext cx="7680960" cy="228600"/>
          </a:xfrm>
          <a:prstGeom prst="rect">
            <a:avLst/>
          </a:prstGeom>
          <a:noFill/>
          <a:ln/>
        </p:spPr>
        <p:txBody>
          <a:bodyPr wrap="square" lIns="0" tIns="0" rIns="0" bIns="0" rtlCol="0" anchor="t"/>
          <a:lstStyle/>
          <a:p>
            <a:pPr indent="0" marL="0">
              <a:buNone/>
            </a:pPr>
            <a:r>
              <a:rPr lang="en-US" sz="900" dirty="0">
                <a:solidFill>
                  <a:schemeClr val="bg2"/>
                </a:solidFill>
              </a:rPr>
              <a:t>Mark 15:47; 16:1; Luke 23:55–56; 24:1; Kirsopp Lake (1907), 250–53; W. L. Craig, Reasonable Faith, 3rd ed. (2008), 371–72; Habermas &amp; Licona (2004), 72–73; Josephus, Antiquities 4.8.15</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Enemy attestation: the stolen-body charge</a:t>
            </a:r>
            <a:endParaRPr lang="en-US" sz="3200" dirty="0"/>
          </a:p>
        </p:txBody>
      </p:sp>
      <p:sp>
        <p:nvSpPr>
          <p:cNvPr id="3" name="Text 1"/>
          <p:cNvSpPr txBox="1"/>
          <p:nvPr/>
        </p:nvSpPr>
        <p:spPr>
          <a:xfrm>
            <a:off x="457200" y="932688"/>
            <a:ext cx="8229600" cy="457200"/>
          </a:xfrm>
          <a:prstGeom prst="rect">
            <a:avLst/>
          </a:prstGeom>
          <a:noFill/>
          <a:ln/>
        </p:spPr>
        <p:txBody>
          <a:bodyPr wrap="square" lIns="0" tIns="0" rIns="0" bIns="0" rtlCol="0" anchor="t"/>
          <a:lstStyle/>
          <a:p>
            <a:pPr indent="0" marL="0">
              <a:buNone/>
            </a:pPr>
            <a:r>
              <a:rPr lang="en-US" sz="1400" dirty="0">
                <a:solidFill>
                  <a:schemeClr val="bg2"/>
                </a:solidFill>
              </a:rPr>
              <a:t>You only accuse someone of stealing a body if the tomb is empty. The charge admits there was no body.</a:t>
            </a:r>
            <a:endParaRPr lang="en-US" sz="1400" dirty="0"/>
          </a:p>
        </p:txBody>
      </p:sp>
      <p:sp>
        <p:nvSpPr>
          <p:cNvPr id="4" name="card"/>
          <p:cNvSpPr/>
          <p:nvPr/>
        </p:nvSpPr>
        <p:spPr>
          <a:xfrm>
            <a:off x="457200" y="1463040"/>
            <a:ext cx="8229600" cy="713232"/>
          </a:xfrm>
          <a:prstGeom prst="roundRect">
            <a:avLst>
              <a:gd name="adj" fmla="val 10256"/>
            </a:avLst>
          </a:prstGeom>
          <a:solidFill>
            <a:schemeClr val="tx2"/>
          </a:solidFill>
          <a:ln/>
        </p:spPr>
      </p:sp>
      <p:sp>
        <p:nvSpPr>
          <p:cNvPr id="5" name="Text 3"/>
          <p:cNvSpPr txBox="1"/>
          <p:nvPr/>
        </p:nvSpPr>
        <p:spPr>
          <a:xfrm>
            <a:off x="640080" y="1536192"/>
            <a:ext cx="2286000" cy="274320"/>
          </a:xfrm>
          <a:prstGeom prst="rect">
            <a:avLst/>
          </a:prstGeom>
          <a:noFill/>
          <a:ln/>
        </p:spPr>
        <p:txBody>
          <a:bodyPr wrap="square" lIns="0" tIns="0" rIns="0" bIns="0" rtlCol="0" anchor="ctr"/>
          <a:lstStyle/>
          <a:p>
            <a:pPr indent="0" marL="0">
              <a:buNone/>
            </a:pPr>
            <a:r>
              <a:rPr lang="en-US" sz="1300" b="1" dirty="0">
                <a:solidFill>
                  <a:schemeClr val="accent1"/>
                </a:solidFill>
              </a:rPr>
              <a:t>Matthew 28:11–15</a:t>
            </a:r>
            <a:endParaRPr lang="en-US" sz="1300" dirty="0"/>
          </a:p>
        </p:txBody>
      </p:sp>
      <p:sp>
        <p:nvSpPr>
          <p:cNvPr id="6" name="Text 4"/>
          <p:cNvSpPr txBox="1"/>
          <p:nvPr/>
        </p:nvSpPr>
        <p:spPr>
          <a:xfrm>
            <a:off x="640080" y="1828800"/>
            <a:ext cx="2286000" cy="274320"/>
          </a:xfrm>
          <a:prstGeom prst="rect">
            <a:avLst/>
          </a:prstGeom>
          <a:noFill/>
          <a:ln/>
        </p:spPr>
        <p:txBody>
          <a:bodyPr wrap="square" lIns="0" tIns="0" rIns="0" bIns="0" rtlCol="0" anchor="ctr"/>
          <a:lstStyle/>
          <a:p>
            <a:pPr indent="0" marL="0">
              <a:buNone/>
            </a:pPr>
            <a:r>
              <a:rPr lang="en-US" sz="1100" dirty="0">
                <a:solidFill>
                  <a:schemeClr val="bg2"/>
                </a:solidFill>
              </a:rPr>
              <a:t>The earliest Jewish response</a:t>
            </a:r>
            <a:endParaRPr lang="en-US" sz="1100" dirty="0"/>
          </a:p>
        </p:txBody>
      </p:sp>
      <p:sp>
        <p:nvSpPr>
          <p:cNvPr id="7" name="Text 5"/>
          <p:cNvSpPr txBox="1"/>
          <p:nvPr/>
        </p:nvSpPr>
        <p:spPr>
          <a:xfrm>
            <a:off x="3017520" y="1463040"/>
            <a:ext cx="5486400" cy="713232"/>
          </a:xfrm>
          <a:prstGeom prst="rect">
            <a:avLst/>
          </a:prstGeom>
          <a:noFill/>
          <a:ln/>
        </p:spPr>
        <p:txBody>
          <a:bodyPr wrap="square" lIns="0" tIns="0" rIns="0" bIns="0" rtlCol="0" anchor="ctr"/>
          <a:lstStyle/>
          <a:p>
            <a:pPr indent="0" marL="0">
              <a:buNone/>
            </a:pPr>
            <a:r>
              <a:rPr lang="en-US" sz="1300" i="1" dirty="0">
                <a:solidFill>
                  <a:schemeClr val="bg1"/>
                </a:solidFill>
              </a:rPr>
              <a:t>Guards were paid to say “His disciples came by night and stole him away … and this story has been spread among the Jews to this day.”</a:t>
            </a:r>
            <a:endParaRPr lang="en-US" sz="1300" dirty="0"/>
          </a:p>
        </p:txBody>
      </p:sp>
      <p:sp>
        <p:nvSpPr>
          <p:cNvPr id="8" name="card"/>
          <p:cNvSpPr/>
          <p:nvPr/>
        </p:nvSpPr>
        <p:spPr>
          <a:xfrm>
            <a:off x="457200" y="2267712"/>
            <a:ext cx="8229600" cy="713232"/>
          </a:xfrm>
          <a:prstGeom prst="roundRect">
            <a:avLst>
              <a:gd name="adj" fmla="val 10256"/>
            </a:avLst>
          </a:prstGeom>
          <a:solidFill>
            <a:schemeClr val="tx2"/>
          </a:solidFill>
          <a:ln/>
        </p:spPr>
      </p:sp>
      <p:sp>
        <p:nvSpPr>
          <p:cNvPr id="9" name="Text 7"/>
          <p:cNvSpPr txBox="1"/>
          <p:nvPr/>
        </p:nvSpPr>
        <p:spPr>
          <a:xfrm>
            <a:off x="640080" y="2340864"/>
            <a:ext cx="2286000" cy="274320"/>
          </a:xfrm>
          <a:prstGeom prst="rect">
            <a:avLst/>
          </a:prstGeom>
          <a:noFill/>
          <a:ln/>
        </p:spPr>
        <p:txBody>
          <a:bodyPr wrap="square" lIns="0" tIns="0" rIns="0" bIns="0" rtlCol="0" anchor="ctr"/>
          <a:lstStyle/>
          <a:p>
            <a:pPr indent="0" marL="0">
              <a:buNone/>
            </a:pPr>
            <a:r>
              <a:rPr lang="en-US" sz="1300" b="1" dirty="0">
                <a:solidFill>
                  <a:schemeClr val="accent1"/>
                </a:solidFill>
              </a:rPr>
              <a:t>Justin Martyr, c. AD 155–160</a:t>
            </a:r>
            <a:endParaRPr lang="en-US" sz="1300" dirty="0"/>
          </a:p>
        </p:txBody>
      </p:sp>
      <p:sp>
        <p:nvSpPr>
          <p:cNvPr id="10" name="Text 8"/>
          <p:cNvSpPr txBox="1"/>
          <p:nvPr/>
        </p:nvSpPr>
        <p:spPr>
          <a:xfrm>
            <a:off x="640080" y="2633472"/>
            <a:ext cx="2286000" cy="274320"/>
          </a:xfrm>
          <a:prstGeom prst="rect">
            <a:avLst/>
          </a:prstGeom>
          <a:noFill/>
          <a:ln/>
        </p:spPr>
        <p:txBody>
          <a:bodyPr wrap="square" lIns="0" tIns="0" rIns="0" bIns="0" rtlCol="0" anchor="ctr"/>
          <a:lstStyle/>
          <a:p>
            <a:pPr indent="0" marL="0">
              <a:buNone/>
            </a:pPr>
            <a:r>
              <a:rPr lang="en-US" sz="1100" dirty="0">
                <a:solidFill>
                  <a:schemeClr val="bg2"/>
                </a:solidFill>
              </a:rPr>
              <a:t>A century later</a:t>
            </a:r>
            <a:endParaRPr lang="en-US" sz="1100" dirty="0"/>
          </a:p>
        </p:txBody>
      </p:sp>
      <p:sp>
        <p:nvSpPr>
          <p:cNvPr id="11" name="Text 9"/>
          <p:cNvSpPr txBox="1"/>
          <p:nvPr/>
        </p:nvSpPr>
        <p:spPr>
          <a:xfrm>
            <a:off x="3017520" y="2267712"/>
            <a:ext cx="5486400" cy="713232"/>
          </a:xfrm>
          <a:prstGeom prst="rect">
            <a:avLst/>
          </a:prstGeom>
          <a:noFill/>
          <a:ln/>
        </p:spPr>
        <p:txBody>
          <a:bodyPr wrap="square" lIns="0" tIns="0" rIns="0" bIns="0" rtlCol="0" anchor="ctr"/>
          <a:lstStyle/>
          <a:p>
            <a:pPr indent="0" marL="0">
              <a:buNone/>
            </a:pPr>
            <a:r>
              <a:rPr lang="en-US" sz="1300" dirty="0">
                <a:solidFill>
                  <a:schemeClr val="bg1"/>
                </a:solidFill>
              </a:rPr>
              <a:t>Jewish leaders sent messengers around the Mediterranean saying the disciples stole the body.</a:t>
            </a:r>
            <a:endParaRPr lang="en-US" sz="1300" dirty="0"/>
          </a:p>
        </p:txBody>
      </p:sp>
      <p:sp>
        <p:nvSpPr>
          <p:cNvPr id="12" name="card"/>
          <p:cNvSpPr/>
          <p:nvPr/>
        </p:nvSpPr>
        <p:spPr>
          <a:xfrm>
            <a:off x="457200" y="3072384"/>
            <a:ext cx="8229600" cy="713232"/>
          </a:xfrm>
          <a:prstGeom prst="roundRect">
            <a:avLst>
              <a:gd name="adj" fmla="val 10256"/>
            </a:avLst>
          </a:prstGeom>
          <a:solidFill>
            <a:schemeClr val="tx2"/>
          </a:solidFill>
          <a:ln/>
        </p:spPr>
      </p:sp>
      <p:sp>
        <p:nvSpPr>
          <p:cNvPr id="13" name="Text 11"/>
          <p:cNvSpPr txBox="1"/>
          <p:nvPr/>
        </p:nvSpPr>
        <p:spPr>
          <a:xfrm>
            <a:off x="640080" y="3145536"/>
            <a:ext cx="2286000" cy="274320"/>
          </a:xfrm>
          <a:prstGeom prst="rect">
            <a:avLst/>
          </a:prstGeom>
          <a:noFill/>
          <a:ln/>
        </p:spPr>
        <p:txBody>
          <a:bodyPr wrap="square" lIns="0" tIns="0" rIns="0" bIns="0" rtlCol="0" anchor="ctr"/>
          <a:lstStyle/>
          <a:p>
            <a:pPr indent="0" marL="0">
              <a:buNone/>
            </a:pPr>
            <a:r>
              <a:rPr lang="en-US" sz="1300" b="1" dirty="0">
                <a:solidFill>
                  <a:schemeClr val="accent1"/>
                </a:solidFill>
              </a:rPr>
              <a:t>Tertullian, c. AD 197</a:t>
            </a:r>
            <a:endParaRPr lang="en-US" sz="1300" dirty="0"/>
          </a:p>
        </p:txBody>
      </p:sp>
      <p:sp>
        <p:nvSpPr>
          <p:cNvPr id="14" name="Text 12"/>
          <p:cNvSpPr txBox="1"/>
          <p:nvPr/>
        </p:nvSpPr>
        <p:spPr>
          <a:xfrm>
            <a:off x="640080" y="3438144"/>
            <a:ext cx="2286000" cy="274320"/>
          </a:xfrm>
          <a:prstGeom prst="rect">
            <a:avLst/>
          </a:prstGeom>
          <a:noFill/>
          <a:ln/>
        </p:spPr>
        <p:txBody>
          <a:bodyPr wrap="square" lIns="0" tIns="0" rIns="0" bIns="0" rtlCol="0" anchor="ctr"/>
          <a:lstStyle/>
          <a:p>
            <a:pPr indent="0" marL="0">
              <a:buNone/>
            </a:pPr>
            <a:r>
              <a:rPr lang="en-US" sz="1100" dirty="0">
                <a:solidFill>
                  <a:schemeClr val="bg2"/>
                </a:solidFill>
              </a:rPr>
              <a:t>Still circulating</a:t>
            </a:r>
            <a:endParaRPr lang="en-US" sz="1100" dirty="0"/>
          </a:p>
        </p:txBody>
      </p:sp>
      <p:sp>
        <p:nvSpPr>
          <p:cNvPr id="15" name="Text 13"/>
          <p:cNvSpPr txBox="1"/>
          <p:nvPr/>
        </p:nvSpPr>
        <p:spPr>
          <a:xfrm>
            <a:off x="3017520" y="3072384"/>
            <a:ext cx="5486400" cy="713232"/>
          </a:xfrm>
          <a:prstGeom prst="rect">
            <a:avLst/>
          </a:prstGeom>
          <a:noFill/>
          <a:ln/>
        </p:spPr>
        <p:txBody>
          <a:bodyPr wrap="square" lIns="0" tIns="0" rIns="0" bIns="0" rtlCol="0" anchor="ctr"/>
          <a:lstStyle/>
          <a:p>
            <a:pPr indent="0" marL="0">
              <a:buNone/>
            </a:pPr>
            <a:r>
              <a:rPr lang="en-US" sz="1300" dirty="0">
                <a:solidFill>
                  <a:schemeClr val="bg1"/>
                </a:solidFill>
              </a:rPr>
              <a:t>He mocks claims that the body was stolen by the disciples or “removed by a gardener”: critics still conceding an empty tomb.</a:t>
            </a:r>
            <a:endParaRPr lang="en-US" sz="1300" dirty="0"/>
          </a:p>
        </p:txBody>
      </p:sp>
      <p:sp>
        <p:nvSpPr>
          <p:cNvPr id="16" name="Text 14"/>
          <p:cNvSpPr txBox="1"/>
          <p:nvPr/>
        </p:nvSpPr>
        <p:spPr>
          <a:xfrm>
            <a:off x="457200" y="3950208"/>
            <a:ext cx="8229600" cy="457200"/>
          </a:xfrm>
          <a:prstGeom prst="rect">
            <a:avLst/>
          </a:prstGeom>
          <a:noFill/>
          <a:ln/>
        </p:spPr>
        <p:txBody>
          <a:bodyPr wrap="square" lIns="0" tIns="0" rIns="0" bIns="0" rtlCol="0" anchor="t"/>
          <a:lstStyle/>
          <a:p>
            <a:pPr indent="0" marL="0">
              <a:buNone/>
            </a:pPr>
            <a:r>
              <a:rPr lang="en-US" sz="1500" b="1" dirty="0">
                <a:solidFill>
                  <a:schemeClr val="accent2"/>
                </a:solidFill>
              </a:rPr>
              <a:t>What enemies never said: </a:t>
            </a:r>
            <a:pPr indent="0" marL="0">
              <a:buNone/>
            </a:pPr>
            <a:r>
              <a:rPr lang="en-US" sz="1500" i="1" dirty="0">
                <a:solidFill>
                  <a:schemeClr val="bg1"/>
                </a:solidFill>
              </a:rPr>
              <a:t>“The body is still in the tomb.” That one answer would have ended Christianity at once.</a:t>
            </a:r>
            <a:endParaRPr lang="en-US" sz="1500" dirty="0"/>
          </a:p>
        </p:txBody>
      </p:sp>
      <p:sp>
        <p:nvSpPr>
          <p:cNvPr id="17" name="Text 15"/>
          <p:cNvSpPr txBox="1"/>
          <p:nvPr/>
        </p:nvSpPr>
        <p:spPr>
          <a:xfrm>
            <a:off x="457200" y="4526280"/>
            <a:ext cx="7680960" cy="201168"/>
          </a:xfrm>
          <a:prstGeom prst="rect">
            <a:avLst/>
          </a:prstGeom>
          <a:noFill/>
          <a:ln/>
        </p:spPr>
        <p:txBody>
          <a:bodyPr wrap="square" lIns="0" tIns="0" rIns="0" bIns="0" rtlCol="0" anchor="t"/>
          <a:lstStyle/>
          <a:p>
            <a:pPr indent="0" marL="0">
              <a:buNone/>
            </a:pPr>
            <a:r>
              <a:rPr lang="en-US" sz="900" dirty="0">
                <a:solidFill>
                  <a:schemeClr val="bg2"/>
                </a:solidFill>
              </a:rPr>
              <a:t>Matthew 28:11–15 (ESV); Justin Martyr, Dialogue with Trypho 108; Tertullian, De Spectaculis 30; Habermas &amp; Licona (2004), 70–71</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Historians on the empty tomb</a:t>
            </a:r>
            <a:endParaRPr lang="en-US" sz="3200" dirty="0"/>
          </a:p>
        </p:txBody>
      </p:sp>
      <p:sp>
        <p:nvSpPr>
          <p:cNvPr id="3" name="card"/>
          <p:cNvSpPr/>
          <p:nvPr/>
        </p:nvSpPr>
        <p:spPr>
          <a:xfrm>
            <a:off x="457200" y="1097280"/>
            <a:ext cx="3977640" cy="3246120"/>
          </a:xfrm>
          <a:prstGeom prst="roundRect">
            <a:avLst>
              <a:gd name="adj" fmla="val 2254"/>
            </a:avLst>
          </a:prstGeom>
          <a:solidFill>
            <a:schemeClr val="tx2"/>
          </a:solidFill>
          <a:ln/>
        </p:spPr>
      </p:sp>
      <p:sp>
        <p:nvSpPr>
          <p:cNvPr id="4" name="Text 2"/>
          <p:cNvSpPr txBox="1"/>
          <p:nvPr/>
        </p:nvSpPr>
        <p:spPr>
          <a:xfrm>
            <a:off x="731520" y="1261872"/>
            <a:ext cx="3429000" cy="365760"/>
          </a:xfrm>
          <a:prstGeom prst="rect">
            <a:avLst/>
          </a:prstGeom>
          <a:noFill/>
          <a:ln/>
        </p:spPr>
        <p:txBody>
          <a:bodyPr wrap="square" lIns="0" tIns="0" rIns="0" bIns="0" rtlCol="0" anchor="ctr"/>
          <a:lstStyle/>
          <a:p>
            <a:pPr indent="0" marL="0">
              <a:buNone/>
            </a:pPr>
            <a:r>
              <a:rPr lang="en-US" sz="2000" b="1" dirty="0">
                <a:solidFill>
                  <a:schemeClr val="accent1"/>
                </a:solidFill>
                <a:latin typeface="Cambria" pitchFamily="34" charset="0"/>
                <a:ea typeface="Cambria" pitchFamily="34" charset="-122"/>
                <a:cs typeface="Cambria" pitchFamily="34" charset="-120"/>
              </a:rPr>
              <a:t>Michael Grant</a:t>
            </a:r>
            <a:endParaRPr lang="en-US" sz="2000" dirty="0"/>
          </a:p>
        </p:txBody>
      </p:sp>
      <p:sp>
        <p:nvSpPr>
          <p:cNvPr id="5" name="Text 3"/>
          <p:cNvSpPr txBox="1"/>
          <p:nvPr/>
        </p:nvSpPr>
        <p:spPr>
          <a:xfrm>
            <a:off x="731520" y="1627632"/>
            <a:ext cx="3429000" cy="256032"/>
          </a:xfrm>
          <a:prstGeom prst="rect">
            <a:avLst/>
          </a:prstGeom>
          <a:noFill/>
          <a:ln/>
        </p:spPr>
        <p:txBody>
          <a:bodyPr wrap="square" lIns="0" tIns="0" rIns="0" bIns="0" rtlCol="0" anchor="ctr"/>
          <a:lstStyle/>
          <a:p>
            <a:pPr indent="0" marL="0">
              <a:buNone/>
            </a:pPr>
            <a:r>
              <a:rPr lang="en-US" sz="1200" dirty="0">
                <a:solidFill>
                  <a:schemeClr val="bg2"/>
                </a:solidFill>
              </a:rPr>
              <a:t>Classical historian</a:t>
            </a:r>
            <a:endParaRPr lang="en-US" sz="1200" dirty="0"/>
          </a:p>
        </p:txBody>
      </p:sp>
      <p:sp>
        <p:nvSpPr>
          <p:cNvPr id="6" name="Text 4"/>
          <p:cNvSpPr txBox="1"/>
          <p:nvPr/>
        </p:nvSpPr>
        <p:spPr>
          <a:xfrm>
            <a:off x="731520" y="2011680"/>
            <a:ext cx="3429000" cy="1691640"/>
          </a:xfrm>
          <a:prstGeom prst="rect">
            <a:avLst/>
          </a:prstGeom>
          <a:noFill/>
          <a:ln/>
        </p:spPr>
        <p:txBody>
          <a:bodyPr wrap="square" lIns="0" tIns="0" rIns="0" bIns="0" rtlCol="0" anchor="t"/>
          <a:lstStyle/>
          <a:p>
            <a:pPr indent="0" marL="0">
              <a:buNone/>
            </a:pPr>
            <a:r>
              <a:rPr lang="en-US" sz="1500" i="1" dirty="0">
                <a:solidFill>
                  <a:schemeClr val="bg1"/>
                </a:solidFill>
              </a:rPr>
              <a:t>“The historian … cannot justifiably deny the empty tomb.” The evidence “is firm and plausible enough to necessitate the conclusion that the tomb was indeed found empty.”</a:t>
            </a:r>
            <a:endParaRPr lang="en-US" sz="1500" dirty="0"/>
          </a:p>
        </p:txBody>
      </p:sp>
      <p:sp>
        <p:nvSpPr>
          <p:cNvPr id="7" name="Text 5"/>
          <p:cNvSpPr txBox="1"/>
          <p:nvPr/>
        </p:nvSpPr>
        <p:spPr>
          <a:xfrm>
            <a:off x="731520" y="3749040"/>
            <a:ext cx="3429000" cy="457200"/>
          </a:xfrm>
          <a:prstGeom prst="rect">
            <a:avLst/>
          </a:prstGeom>
          <a:noFill/>
          <a:ln/>
        </p:spPr>
        <p:txBody>
          <a:bodyPr wrap="square" lIns="0" tIns="0" rIns="0" bIns="0" rtlCol="0" anchor="t"/>
          <a:lstStyle/>
          <a:p>
            <a:pPr indent="0" marL="0">
              <a:buNone/>
            </a:pPr>
            <a:r>
              <a:rPr lang="en-US" sz="1100" dirty="0">
                <a:solidFill>
                  <a:schemeClr val="accent1"/>
                </a:solidFill>
              </a:rPr>
              <a:t>Michael Grant, Jesus: An Historian’s Review of the Gospels (1977), p. 176</a:t>
            </a:r>
            <a:endParaRPr lang="en-US" sz="1100" dirty="0"/>
          </a:p>
        </p:txBody>
      </p:sp>
      <p:sp>
        <p:nvSpPr>
          <p:cNvPr id="8" name="card"/>
          <p:cNvSpPr/>
          <p:nvPr/>
        </p:nvSpPr>
        <p:spPr>
          <a:xfrm>
            <a:off x="4709160" y="1097280"/>
            <a:ext cx="3977640" cy="3246120"/>
          </a:xfrm>
          <a:prstGeom prst="roundRect">
            <a:avLst>
              <a:gd name="adj" fmla="val 2254"/>
            </a:avLst>
          </a:prstGeom>
          <a:solidFill>
            <a:schemeClr val="tx2"/>
          </a:solidFill>
          <a:ln/>
        </p:spPr>
      </p:sp>
      <p:sp>
        <p:nvSpPr>
          <p:cNvPr id="9" name="Text 7"/>
          <p:cNvSpPr txBox="1"/>
          <p:nvPr/>
        </p:nvSpPr>
        <p:spPr>
          <a:xfrm>
            <a:off x="4983480" y="1261872"/>
            <a:ext cx="3429000" cy="365760"/>
          </a:xfrm>
          <a:prstGeom prst="rect">
            <a:avLst/>
          </a:prstGeom>
          <a:noFill/>
          <a:ln/>
        </p:spPr>
        <p:txBody>
          <a:bodyPr wrap="square" lIns="0" tIns="0" rIns="0" bIns="0" rtlCol="0" anchor="ctr"/>
          <a:lstStyle/>
          <a:p>
            <a:pPr indent="0" marL="0">
              <a:buNone/>
            </a:pPr>
            <a:r>
              <a:rPr lang="en-US" sz="2000" b="1" dirty="0">
                <a:solidFill>
                  <a:schemeClr val="accent1"/>
                </a:solidFill>
                <a:latin typeface="Cambria" pitchFamily="34" charset="0"/>
                <a:ea typeface="Cambria" pitchFamily="34" charset="-122"/>
                <a:cs typeface="Cambria" pitchFamily="34" charset="-120"/>
              </a:rPr>
              <a:t>William Wand</a:t>
            </a:r>
            <a:endParaRPr lang="en-US" sz="2000" dirty="0"/>
          </a:p>
        </p:txBody>
      </p:sp>
      <p:sp>
        <p:nvSpPr>
          <p:cNvPr id="10" name="Text 8"/>
          <p:cNvSpPr txBox="1"/>
          <p:nvPr/>
        </p:nvSpPr>
        <p:spPr>
          <a:xfrm>
            <a:off x="4983480" y="1627632"/>
            <a:ext cx="3429000" cy="256032"/>
          </a:xfrm>
          <a:prstGeom prst="rect">
            <a:avLst/>
          </a:prstGeom>
          <a:noFill/>
          <a:ln/>
        </p:spPr>
        <p:txBody>
          <a:bodyPr wrap="square" lIns="0" tIns="0" rIns="0" bIns="0" rtlCol="0" anchor="ctr"/>
          <a:lstStyle/>
          <a:p>
            <a:pPr indent="0" marL="0">
              <a:buNone/>
            </a:pPr>
            <a:r>
              <a:rPr lang="en-US" sz="1200" dirty="0">
                <a:solidFill>
                  <a:schemeClr val="bg2"/>
                </a:solidFill>
              </a:rPr>
              <a:t>Former Oxford University historian</a:t>
            </a:r>
            <a:endParaRPr lang="en-US" sz="1200" dirty="0"/>
          </a:p>
        </p:txBody>
      </p:sp>
      <p:sp>
        <p:nvSpPr>
          <p:cNvPr id="11" name="Text 9"/>
          <p:cNvSpPr txBox="1"/>
          <p:nvPr/>
        </p:nvSpPr>
        <p:spPr>
          <a:xfrm>
            <a:off x="4983480" y="2011680"/>
            <a:ext cx="3429000" cy="1691640"/>
          </a:xfrm>
          <a:prstGeom prst="rect">
            <a:avLst/>
          </a:prstGeom>
          <a:noFill/>
          <a:ln/>
        </p:spPr>
        <p:txBody>
          <a:bodyPr wrap="square" lIns="0" tIns="0" rIns="0" bIns="0" rtlCol="0" anchor="t"/>
          <a:lstStyle/>
          <a:p>
            <a:pPr indent="0" marL="0">
              <a:buNone/>
            </a:pPr>
            <a:r>
              <a:rPr lang="en-US" sz="1500" i="1" dirty="0">
                <a:solidFill>
                  <a:schemeClr val="bg1"/>
                </a:solidFill>
              </a:rPr>
              <a:t>“All the strictly historical evidence we have is in favour of it, and those scholars who reject it ought to recognise that they do so on some other ground than that of scientific history.”</a:t>
            </a:r>
            <a:endParaRPr lang="en-US" sz="1500" dirty="0"/>
          </a:p>
        </p:txBody>
      </p:sp>
      <p:sp>
        <p:nvSpPr>
          <p:cNvPr id="12" name="Text 10"/>
          <p:cNvSpPr txBox="1"/>
          <p:nvPr/>
        </p:nvSpPr>
        <p:spPr>
          <a:xfrm>
            <a:off x="4983480" y="3749040"/>
            <a:ext cx="3429000" cy="457200"/>
          </a:xfrm>
          <a:prstGeom prst="rect">
            <a:avLst/>
          </a:prstGeom>
          <a:noFill/>
          <a:ln/>
        </p:spPr>
        <p:txBody>
          <a:bodyPr wrap="square" lIns="0" tIns="0" rIns="0" bIns="0" rtlCol="0" anchor="t"/>
          <a:lstStyle/>
          <a:p>
            <a:pPr indent="0" marL="0">
              <a:buNone/>
            </a:pPr>
            <a:r>
              <a:rPr lang="en-US" sz="1100" dirty="0">
                <a:solidFill>
                  <a:schemeClr val="accent1"/>
                </a:solidFill>
              </a:rPr>
              <a:t>J. W. C. Wand, Christianity: A Historical Religion? (1972), pp. 93–94</a:t>
            </a:r>
            <a:endParaRPr lang="en-US" sz="1100" dirty="0"/>
          </a:p>
        </p:txBody>
      </p:sp>
      <p:sp>
        <p:nvSpPr>
          <p:cNvPr id="13" name="Text 11"/>
          <p:cNvSpPr txBox="1"/>
          <p:nvPr/>
        </p:nvSpPr>
        <p:spPr>
          <a:xfrm>
            <a:off x="457200" y="4480560"/>
            <a:ext cx="7589520" cy="274320"/>
          </a:xfrm>
          <a:prstGeom prst="rect">
            <a:avLst/>
          </a:prstGeom>
          <a:noFill/>
          <a:ln/>
        </p:spPr>
        <p:txBody>
          <a:bodyPr wrap="square" lIns="0" tIns="0" rIns="0" bIns="0" rtlCol="0" anchor="ctr"/>
          <a:lstStyle/>
          <a:p>
            <a:pPr indent="0" marL="0">
              <a:buNone/>
            </a:pPr>
            <a:r>
              <a:rPr lang="en-US" sz="1100" dirty="0">
                <a:solidFill>
                  <a:schemeClr val="bg2"/>
                </a:solidFill>
              </a:rPr>
              <a:t>Both quoted in Gary R. Habermas, On the Resurrection, vol. 1: Evidences, p. 633</a:t>
            </a:r>
            <a:endParaRPr lang="en-US" sz="11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earliest written witnesses</a:t>
            </a:r>
            <a:endParaRPr lang="en-US" sz="3200" dirty="0"/>
          </a:p>
        </p:txBody>
      </p:sp>
      <p:sp>
        <p:nvSpPr>
          <p:cNvPr id="3" name="timeline"/>
          <p:cNvSpPr/>
          <p:nvPr/>
        </p:nvSpPr>
        <p:spPr>
          <a:xfrm>
            <a:off x="1783080" y="1051560"/>
            <a:ext cx="0" cy="3200400"/>
          </a:xfrm>
          <a:prstGeom prst="line">
            <a:avLst/>
          </a:prstGeom>
          <a:noFill/>
          <a:ln w="25400">
            <a:solidFill>
              <a:schemeClr val="accent3"/>
            </a:solidFill>
            <a:prstDash val="solid"/>
          </a:ln>
        </p:spPr>
      </p:sp>
      <p:sp>
        <p:nvSpPr>
          <p:cNvPr id="4" name="Text 2"/>
          <p:cNvSpPr txBox="1"/>
          <p:nvPr/>
        </p:nvSpPr>
        <p:spPr>
          <a:xfrm>
            <a:off x="365760" y="1024128"/>
            <a:ext cx="1280160" cy="329184"/>
          </a:xfrm>
          <a:prstGeom prst="rect">
            <a:avLst/>
          </a:prstGeom>
          <a:noFill/>
          <a:ln/>
        </p:spPr>
        <p:txBody>
          <a:bodyPr wrap="square" lIns="0" tIns="0" rIns="0" bIns="0" rtlCol="0" anchor="ctr"/>
          <a:lstStyle/>
          <a:p>
            <a:pPr algn="r" indent="0" marL="0">
              <a:buNone/>
            </a:pPr>
            <a:r>
              <a:rPr lang="en-US" sz="1100" b="1" dirty="0">
                <a:solidFill>
                  <a:schemeClr val="accent2"/>
                </a:solidFill>
              </a:rPr>
              <a:t>c. AD 30/33</a:t>
            </a:r>
            <a:endParaRPr lang="en-US" sz="1100" dirty="0"/>
          </a:p>
        </p:txBody>
      </p:sp>
      <p:sp>
        <p:nvSpPr>
          <p:cNvPr id="5" name="timeline dot"/>
          <p:cNvSpPr/>
          <p:nvPr/>
        </p:nvSpPr>
        <p:spPr>
          <a:xfrm>
            <a:off x="1700784" y="1115568"/>
            <a:ext cx="164592" cy="164592"/>
          </a:xfrm>
          <a:prstGeom prst="ellipse">
            <a:avLst/>
          </a:prstGeom>
          <a:solidFill>
            <a:schemeClr val="accent2"/>
          </a:solidFill>
          <a:ln/>
        </p:spPr>
      </p:sp>
      <p:sp>
        <p:nvSpPr>
          <p:cNvPr id="6" name="Text 4"/>
          <p:cNvSpPr txBox="1"/>
          <p:nvPr/>
        </p:nvSpPr>
        <p:spPr>
          <a:xfrm>
            <a:off x="2011680" y="1024128"/>
            <a:ext cx="1920240" cy="329184"/>
          </a:xfrm>
          <a:prstGeom prst="rect">
            <a:avLst/>
          </a:prstGeom>
          <a:noFill/>
          <a:ln/>
        </p:spPr>
        <p:txBody>
          <a:bodyPr wrap="square" lIns="0" tIns="0" rIns="0" bIns="0" rtlCol="0" anchor="ctr"/>
          <a:lstStyle/>
          <a:p>
            <a:pPr indent="0" marL="0">
              <a:buNone/>
            </a:pPr>
            <a:r>
              <a:rPr lang="en-US" sz="1200" b="1" dirty="0">
                <a:solidFill>
                  <a:schemeClr val="bg1"/>
                </a:solidFill>
              </a:rPr>
              <a:t>Crucifixion</a:t>
            </a:r>
            <a:endParaRPr lang="en-US" sz="1200" dirty="0"/>
          </a:p>
        </p:txBody>
      </p:sp>
      <p:sp>
        <p:nvSpPr>
          <p:cNvPr id="7" name="Text 5"/>
          <p:cNvSpPr txBox="1"/>
          <p:nvPr/>
        </p:nvSpPr>
        <p:spPr>
          <a:xfrm>
            <a:off x="3931920" y="1024128"/>
            <a:ext cx="4754880" cy="329184"/>
          </a:xfrm>
          <a:prstGeom prst="rect">
            <a:avLst/>
          </a:prstGeom>
          <a:noFill/>
          <a:ln/>
        </p:spPr>
        <p:txBody>
          <a:bodyPr wrap="square" lIns="0" tIns="0" rIns="0" bIns="0" rtlCol="0" anchor="ctr"/>
          <a:lstStyle/>
          <a:p>
            <a:pPr indent="0" marL="0">
              <a:buNone/>
            </a:pPr>
            <a:r>
              <a:rPr lang="en-US" sz="1100" dirty="0">
                <a:solidFill>
                  <a:schemeClr val="bg2"/>
                </a:solidFill>
              </a:rPr>
              <a:t>Jesus executed in Jerusalem under Pontius Pilate</a:t>
            </a:r>
            <a:endParaRPr lang="en-US" sz="1100" dirty="0"/>
          </a:p>
        </p:txBody>
      </p:sp>
      <p:sp>
        <p:nvSpPr>
          <p:cNvPr id="8" name="Text 6"/>
          <p:cNvSpPr txBox="1"/>
          <p:nvPr/>
        </p:nvSpPr>
        <p:spPr>
          <a:xfrm>
            <a:off x="365760" y="1389888"/>
            <a:ext cx="1280160" cy="329184"/>
          </a:xfrm>
          <a:prstGeom prst="rect">
            <a:avLst/>
          </a:prstGeom>
          <a:noFill/>
          <a:ln/>
        </p:spPr>
        <p:txBody>
          <a:bodyPr wrap="square" lIns="0" tIns="0" rIns="0" bIns="0" rtlCol="0" anchor="ctr"/>
          <a:lstStyle/>
          <a:p>
            <a:pPr algn="r" indent="0" marL="0">
              <a:buNone/>
            </a:pPr>
            <a:r>
              <a:rPr lang="en-US" sz="1100" b="1" dirty="0">
                <a:solidFill>
                  <a:schemeClr val="accent4"/>
                </a:solidFill>
              </a:rPr>
              <a:t>c. AD 30–35</a:t>
            </a:r>
            <a:endParaRPr lang="en-US" sz="1100" dirty="0"/>
          </a:p>
        </p:txBody>
      </p:sp>
      <p:sp>
        <p:nvSpPr>
          <p:cNvPr id="9" name="timeline dot"/>
          <p:cNvSpPr/>
          <p:nvPr/>
        </p:nvSpPr>
        <p:spPr>
          <a:xfrm>
            <a:off x="1700784" y="1481328"/>
            <a:ext cx="164592" cy="164592"/>
          </a:xfrm>
          <a:prstGeom prst="ellipse">
            <a:avLst/>
          </a:prstGeom>
          <a:solidFill>
            <a:schemeClr val="accent4"/>
          </a:solidFill>
          <a:ln/>
        </p:spPr>
      </p:sp>
      <p:sp>
        <p:nvSpPr>
          <p:cNvPr id="10" name="Text 8"/>
          <p:cNvSpPr txBox="1"/>
          <p:nvPr/>
        </p:nvSpPr>
        <p:spPr>
          <a:xfrm>
            <a:off x="2011680" y="1389888"/>
            <a:ext cx="1920240" cy="329184"/>
          </a:xfrm>
          <a:prstGeom prst="rect">
            <a:avLst/>
          </a:prstGeom>
          <a:noFill/>
          <a:ln/>
        </p:spPr>
        <p:txBody>
          <a:bodyPr wrap="square" lIns="0" tIns="0" rIns="0" bIns="0" rtlCol="0" anchor="ctr"/>
          <a:lstStyle/>
          <a:p>
            <a:pPr indent="0" marL="0">
              <a:buNone/>
            </a:pPr>
            <a:r>
              <a:rPr lang="en-US" sz="1200" b="1" dirty="0">
                <a:solidFill>
                  <a:schemeClr val="bg1"/>
                </a:solidFill>
              </a:rPr>
              <a:t>The creed forms (oral)</a:t>
            </a:r>
            <a:endParaRPr lang="en-US" sz="1200" dirty="0"/>
          </a:p>
        </p:txBody>
      </p:sp>
      <p:sp>
        <p:nvSpPr>
          <p:cNvPr id="11" name="Text 9"/>
          <p:cNvSpPr txBox="1"/>
          <p:nvPr/>
        </p:nvSpPr>
        <p:spPr>
          <a:xfrm>
            <a:off x="3931920" y="1389888"/>
            <a:ext cx="4754880" cy="329184"/>
          </a:xfrm>
          <a:prstGeom prst="rect">
            <a:avLst/>
          </a:prstGeom>
          <a:noFill/>
          <a:ln/>
        </p:spPr>
        <p:txBody>
          <a:bodyPr wrap="square" lIns="0" tIns="0" rIns="0" bIns="0" rtlCol="0" anchor="ctr"/>
          <a:lstStyle/>
          <a:p>
            <a:pPr indent="0" marL="0">
              <a:buNone/>
            </a:pPr>
            <a:r>
              <a:rPr lang="en-US" sz="1100" dirty="0">
                <a:solidFill>
                  <a:schemeClr val="bg2"/>
                </a:solidFill>
              </a:rPr>
              <a:t>“died … buried … raised … appeared”</a:t>
            </a:r>
            <a:endParaRPr lang="en-US" sz="1100" dirty="0"/>
          </a:p>
        </p:txBody>
      </p:sp>
      <p:sp>
        <p:nvSpPr>
          <p:cNvPr id="12" name="Text 10"/>
          <p:cNvSpPr txBox="1"/>
          <p:nvPr/>
        </p:nvSpPr>
        <p:spPr>
          <a:xfrm>
            <a:off x="365760" y="1755648"/>
            <a:ext cx="1280160" cy="329184"/>
          </a:xfrm>
          <a:prstGeom prst="rect">
            <a:avLst/>
          </a:prstGeom>
          <a:noFill/>
          <a:ln/>
        </p:spPr>
        <p:txBody>
          <a:bodyPr wrap="square" lIns="0" tIns="0" rIns="0" bIns="0" rtlCol="0" anchor="ctr"/>
          <a:lstStyle/>
          <a:p>
            <a:pPr algn="r" indent="0" marL="0">
              <a:buNone/>
            </a:pPr>
            <a:r>
              <a:rPr lang="en-US" sz="1100" b="1" dirty="0">
                <a:solidFill>
                  <a:schemeClr val="bg1"/>
                </a:solidFill>
              </a:rPr>
              <a:t>c. AD 50–51</a:t>
            </a:r>
            <a:endParaRPr lang="en-US" sz="1100" dirty="0"/>
          </a:p>
        </p:txBody>
      </p:sp>
      <p:sp>
        <p:nvSpPr>
          <p:cNvPr id="13" name="timeline dot"/>
          <p:cNvSpPr/>
          <p:nvPr/>
        </p:nvSpPr>
        <p:spPr>
          <a:xfrm>
            <a:off x="1700784" y="1847088"/>
            <a:ext cx="164592" cy="164592"/>
          </a:xfrm>
          <a:prstGeom prst="ellipse">
            <a:avLst/>
          </a:prstGeom>
          <a:solidFill>
            <a:schemeClr val="bg1"/>
          </a:solidFill>
          <a:ln/>
        </p:spPr>
      </p:sp>
      <p:sp>
        <p:nvSpPr>
          <p:cNvPr id="14" name="Text 12"/>
          <p:cNvSpPr txBox="1"/>
          <p:nvPr/>
        </p:nvSpPr>
        <p:spPr>
          <a:xfrm>
            <a:off x="2011680" y="1755648"/>
            <a:ext cx="1920240" cy="329184"/>
          </a:xfrm>
          <a:prstGeom prst="rect">
            <a:avLst/>
          </a:prstGeom>
          <a:noFill/>
          <a:ln/>
        </p:spPr>
        <p:txBody>
          <a:bodyPr wrap="square" lIns="0" tIns="0" rIns="0" bIns="0" rtlCol="0" anchor="ctr"/>
          <a:lstStyle/>
          <a:p>
            <a:pPr indent="0" marL="0">
              <a:buNone/>
            </a:pPr>
            <a:r>
              <a:rPr lang="en-US" sz="1200" b="1" dirty="0">
                <a:solidFill>
                  <a:schemeClr val="bg1"/>
                </a:solidFill>
              </a:rPr>
              <a:t>1 Thessalonians</a:t>
            </a:r>
            <a:endParaRPr lang="en-US" sz="1200" dirty="0"/>
          </a:p>
        </p:txBody>
      </p:sp>
      <p:sp>
        <p:nvSpPr>
          <p:cNvPr id="15" name="Text 13"/>
          <p:cNvSpPr txBox="1"/>
          <p:nvPr/>
        </p:nvSpPr>
        <p:spPr>
          <a:xfrm>
            <a:off x="3931920" y="1755648"/>
            <a:ext cx="4754880" cy="329184"/>
          </a:xfrm>
          <a:prstGeom prst="rect">
            <a:avLst/>
          </a:prstGeom>
          <a:noFill/>
          <a:ln/>
        </p:spPr>
        <p:txBody>
          <a:bodyPr wrap="square" lIns="0" tIns="0" rIns="0" bIns="0" rtlCol="0" anchor="ctr"/>
          <a:lstStyle/>
          <a:p>
            <a:pPr indent="0" marL="0">
              <a:buNone/>
            </a:pPr>
            <a:r>
              <a:rPr lang="en-US" sz="1100" dirty="0">
                <a:solidFill>
                  <a:schemeClr val="bg2"/>
                </a:solidFill>
              </a:rPr>
              <a:t>Earliest NT book: “Jesus died and rose again” (4:14)</a:t>
            </a:r>
            <a:endParaRPr lang="en-US" sz="1100" dirty="0"/>
          </a:p>
        </p:txBody>
      </p:sp>
      <p:sp>
        <p:nvSpPr>
          <p:cNvPr id="16" name="Text 14"/>
          <p:cNvSpPr txBox="1"/>
          <p:nvPr/>
        </p:nvSpPr>
        <p:spPr>
          <a:xfrm>
            <a:off x="365760" y="2121408"/>
            <a:ext cx="1280160" cy="329184"/>
          </a:xfrm>
          <a:prstGeom prst="rect">
            <a:avLst/>
          </a:prstGeom>
          <a:noFill/>
          <a:ln/>
        </p:spPr>
        <p:txBody>
          <a:bodyPr wrap="square" lIns="0" tIns="0" rIns="0" bIns="0" rtlCol="0" anchor="ctr"/>
          <a:lstStyle/>
          <a:p>
            <a:pPr algn="r" indent="0" marL="0">
              <a:buNone/>
            </a:pPr>
            <a:r>
              <a:rPr lang="en-US" sz="1100" b="1" dirty="0">
                <a:solidFill>
                  <a:schemeClr val="bg1"/>
                </a:solidFill>
              </a:rPr>
              <a:t>c. AD 53–55</a:t>
            </a:r>
            <a:endParaRPr lang="en-US" sz="1100" dirty="0"/>
          </a:p>
        </p:txBody>
      </p:sp>
      <p:sp>
        <p:nvSpPr>
          <p:cNvPr id="17" name="timeline dot"/>
          <p:cNvSpPr/>
          <p:nvPr/>
        </p:nvSpPr>
        <p:spPr>
          <a:xfrm>
            <a:off x="1700784" y="2212848"/>
            <a:ext cx="164592" cy="164592"/>
          </a:xfrm>
          <a:prstGeom prst="ellipse">
            <a:avLst/>
          </a:prstGeom>
          <a:solidFill>
            <a:schemeClr val="bg1"/>
          </a:solidFill>
          <a:ln/>
        </p:spPr>
      </p:sp>
      <p:sp>
        <p:nvSpPr>
          <p:cNvPr id="18" name="Text 16"/>
          <p:cNvSpPr txBox="1"/>
          <p:nvPr/>
        </p:nvSpPr>
        <p:spPr>
          <a:xfrm>
            <a:off x="2011680" y="2121408"/>
            <a:ext cx="1920240" cy="329184"/>
          </a:xfrm>
          <a:prstGeom prst="rect">
            <a:avLst/>
          </a:prstGeom>
          <a:noFill/>
          <a:ln/>
        </p:spPr>
        <p:txBody>
          <a:bodyPr wrap="square" lIns="0" tIns="0" rIns="0" bIns="0" rtlCol="0" anchor="ctr"/>
          <a:lstStyle/>
          <a:p>
            <a:pPr indent="0" marL="0">
              <a:buNone/>
            </a:pPr>
            <a:r>
              <a:rPr lang="en-US" sz="1200" b="1" dirty="0">
                <a:solidFill>
                  <a:schemeClr val="bg1"/>
                </a:solidFill>
              </a:rPr>
              <a:t>1 Corinthians</a:t>
            </a:r>
            <a:endParaRPr lang="en-US" sz="1200" dirty="0"/>
          </a:p>
        </p:txBody>
      </p:sp>
      <p:sp>
        <p:nvSpPr>
          <p:cNvPr id="19" name="Text 17"/>
          <p:cNvSpPr txBox="1"/>
          <p:nvPr/>
        </p:nvSpPr>
        <p:spPr>
          <a:xfrm>
            <a:off x="3931920" y="2121408"/>
            <a:ext cx="4754880" cy="329184"/>
          </a:xfrm>
          <a:prstGeom prst="rect">
            <a:avLst/>
          </a:prstGeom>
          <a:noFill/>
          <a:ln/>
        </p:spPr>
        <p:txBody>
          <a:bodyPr wrap="square" lIns="0" tIns="0" rIns="0" bIns="0" rtlCol="0" anchor="ctr"/>
          <a:lstStyle/>
          <a:p>
            <a:pPr indent="0" marL="0">
              <a:buNone/>
            </a:pPr>
            <a:r>
              <a:rPr lang="en-US" sz="1100" dirty="0">
                <a:solidFill>
                  <a:schemeClr val="bg2"/>
                </a:solidFill>
              </a:rPr>
              <a:t>Paul writes the creed down (15:3–7)</a:t>
            </a:r>
            <a:endParaRPr lang="en-US" sz="1100" dirty="0"/>
          </a:p>
        </p:txBody>
      </p:sp>
      <p:sp>
        <p:nvSpPr>
          <p:cNvPr id="20" name="Text 18"/>
          <p:cNvSpPr txBox="1"/>
          <p:nvPr/>
        </p:nvSpPr>
        <p:spPr>
          <a:xfrm>
            <a:off x="365760" y="2487168"/>
            <a:ext cx="1280160" cy="329184"/>
          </a:xfrm>
          <a:prstGeom prst="rect">
            <a:avLst/>
          </a:prstGeom>
          <a:noFill/>
          <a:ln/>
        </p:spPr>
        <p:txBody>
          <a:bodyPr wrap="square" lIns="0" tIns="0" rIns="0" bIns="0" rtlCol="0" anchor="ctr"/>
          <a:lstStyle/>
          <a:p>
            <a:pPr algn="r" indent="0" marL="0">
              <a:buNone/>
            </a:pPr>
            <a:r>
              <a:rPr lang="en-US" sz="1100" b="1" dirty="0">
                <a:solidFill>
                  <a:schemeClr val="bg1"/>
                </a:solidFill>
              </a:rPr>
              <a:t>c. AD 57</a:t>
            </a:r>
            <a:endParaRPr lang="en-US" sz="1100" dirty="0"/>
          </a:p>
        </p:txBody>
      </p:sp>
      <p:sp>
        <p:nvSpPr>
          <p:cNvPr id="21" name="timeline dot"/>
          <p:cNvSpPr/>
          <p:nvPr/>
        </p:nvSpPr>
        <p:spPr>
          <a:xfrm>
            <a:off x="1700784" y="2578608"/>
            <a:ext cx="164592" cy="164592"/>
          </a:xfrm>
          <a:prstGeom prst="ellipse">
            <a:avLst/>
          </a:prstGeom>
          <a:solidFill>
            <a:schemeClr val="bg1"/>
          </a:solidFill>
          <a:ln/>
        </p:spPr>
      </p:sp>
      <p:sp>
        <p:nvSpPr>
          <p:cNvPr id="22" name="Text 20"/>
          <p:cNvSpPr txBox="1"/>
          <p:nvPr/>
        </p:nvSpPr>
        <p:spPr>
          <a:xfrm>
            <a:off x="2011680" y="2487168"/>
            <a:ext cx="1920240" cy="329184"/>
          </a:xfrm>
          <a:prstGeom prst="rect">
            <a:avLst/>
          </a:prstGeom>
          <a:noFill/>
          <a:ln/>
        </p:spPr>
        <p:txBody>
          <a:bodyPr wrap="square" lIns="0" tIns="0" rIns="0" bIns="0" rtlCol="0" anchor="ctr"/>
          <a:lstStyle/>
          <a:p>
            <a:pPr indent="0" marL="0">
              <a:buNone/>
            </a:pPr>
            <a:r>
              <a:rPr lang="en-US" sz="1200" b="1" dirty="0">
                <a:solidFill>
                  <a:schemeClr val="bg1"/>
                </a:solidFill>
              </a:rPr>
              <a:t>Romans</a:t>
            </a:r>
            <a:endParaRPr lang="en-US" sz="1200" dirty="0"/>
          </a:p>
        </p:txBody>
      </p:sp>
      <p:sp>
        <p:nvSpPr>
          <p:cNvPr id="23" name="Text 21"/>
          <p:cNvSpPr txBox="1"/>
          <p:nvPr/>
        </p:nvSpPr>
        <p:spPr>
          <a:xfrm>
            <a:off x="3931920" y="2487168"/>
            <a:ext cx="4754880" cy="329184"/>
          </a:xfrm>
          <a:prstGeom prst="rect">
            <a:avLst/>
          </a:prstGeom>
          <a:noFill/>
          <a:ln/>
        </p:spPr>
        <p:txBody>
          <a:bodyPr wrap="square" lIns="0" tIns="0" rIns="0" bIns="0" rtlCol="0" anchor="ctr"/>
          <a:lstStyle/>
          <a:p>
            <a:pPr indent="0" marL="0">
              <a:buNone/>
            </a:pPr>
            <a:r>
              <a:rPr lang="en-US" sz="1100" dirty="0">
                <a:solidFill>
                  <a:schemeClr val="bg2"/>
                </a:solidFill>
              </a:rPr>
              <a:t>“God raised him from the dead” (10:9)</a:t>
            </a:r>
            <a:endParaRPr lang="en-US" sz="1100" dirty="0"/>
          </a:p>
        </p:txBody>
      </p:sp>
      <p:sp>
        <p:nvSpPr>
          <p:cNvPr id="24" name="Text 22"/>
          <p:cNvSpPr txBox="1"/>
          <p:nvPr/>
        </p:nvSpPr>
        <p:spPr>
          <a:xfrm>
            <a:off x="365760" y="2852928"/>
            <a:ext cx="1280160" cy="329184"/>
          </a:xfrm>
          <a:prstGeom prst="rect">
            <a:avLst/>
          </a:prstGeom>
          <a:noFill/>
          <a:ln/>
        </p:spPr>
        <p:txBody>
          <a:bodyPr wrap="square" lIns="0" tIns="0" rIns="0" bIns="0" rtlCol="0" anchor="ctr"/>
          <a:lstStyle/>
          <a:p>
            <a:pPr algn="r" indent="0" marL="0">
              <a:buNone/>
            </a:pPr>
            <a:r>
              <a:rPr lang="en-US" sz="1100" b="1" dirty="0">
                <a:solidFill>
                  <a:schemeClr val="bg1"/>
                </a:solidFill>
              </a:rPr>
              <a:t>c. AD 65–70</a:t>
            </a:r>
            <a:endParaRPr lang="en-US" sz="1100" dirty="0"/>
          </a:p>
        </p:txBody>
      </p:sp>
      <p:sp>
        <p:nvSpPr>
          <p:cNvPr id="25" name="timeline dot"/>
          <p:cNvSpPr/>
          <p:nvPr/>
        </p:nvSpPr>
        <p:spPr>
          <a:xfrm>
            <a:off x="1700784" y="2944368"/>
            <a:ext cx="164592" cy="164592"/>
          </a:xfrm>
          <a:prstGeom prst="ellipse">
            <a:avLst/>
          </a:prstGeom>
          <a:solidFill>
            <a:schemeClr val="bg1"/>
          </a:solidFill>
          <a:ln/>
        </p:spPr>
      </p:sp>
      <p:sp>
        <p:nvSpPr>
          <p:cNvPr id="26" name="Text 24"/>
          <p:cNvSpPr txBox="1"/>
          <p:nvPr/>
        </p:nvSpPr>
        <p:spPr>
          <a:xfrm>
            <a:off x="2011680" y="2852928"/>
            <a:ext cx="1920240" cy="329184"/>
          </a:xfrm>
          <a:prstGeom prst="rect">
            <a:avLst/>
          </a:prstGeom>
          <a:noFill/>
          <a:ln/>
        </p:spPr>
        <p:txBody>
          <a:bodyPr wrap="square" lIns="0" tIns="0" rIns="0" bIns="0" rtlCol="0" anchor="ctr"/>
          <a:lstStyle/>
          <a:p>
            <a:pPr indent="0" marL="0">
              <a:buNone/>
            </a:pPr>
            <a:r>
              <a:rPr lang="en-US" sz="1200" b="1" dirty="0">
                <a:solidFill>
                  <a:schemeClr val="bg1"/>
                </a:solidFill>
              </a:rPr>
              <a:t>Gospel of Mark</a:t>
            </a:r>
            <a:endParaRPr lang="en-US" sz="1200" dirty="0"/>
          </a:p>
        </p:txBody>
      </p:sp>
      <p:sp>
        <p:nvSpPr>
          <p:cNvPr id="27" name="Text 25"/>
          <p:cNvSpPr txBox="1"/>
          <p:nvPr/>
        </p:nvSpPr>
        <p:spPr>
          <a:xfrm>
            <a:off x="3931920" y="2852928"/>
            <a:ext cx="4754880" cy="329184"/>
          </a:xfrm>
          <a:prstGeom prst="rect">
            <a:avLst/>
          </a:prstGeom>
          <a:noFill/>
          <a:ln/>
        </p:spPr>
        <p:txBody>
          <a:bodyPr wrap="square" lIns="0" tIns="0" rIns="0" bIns="0" rtlCol="0" anchor="ctr"/>
          <a:lstStyle/>
          <a:p>
            <a:pPr indent="0" marL="0">
              <a:buNone/>
            </a:pPr>
            <a:r>
              <a:rPr lang="en-US" sz="1100" dirty="0">
                <a:solidFill>
                  <a:schemeClr val="bg2"/>
                </a:solidFill>
              </a:rPr>
              <a:t>Peter’s preaching via Mark (Papias): “He has risen” (16:6)</a:t>
            </a:r>
            <a:endParaRPr lang="en-US" sz="1100" dirty="0"/>
          </a:p>
        </p:txBody>
      </p:sp>
      <p:sp>
        <p:nvSpPr>
          <p:cNvPr id="28" name="Text 26"/>
          <p:cNvSpPr txBox="1"/>
          <p:nvPr/>
        </p:nvSpPr>
        <p:spPr>
          <a:xfrm>
            <a:off x="365760" y="3218688"/>
            <a:ext cx="1280160" cy="329184"/>
          </a:xfrm>
          <a:prstGeom prst="rect">
            <a:avLst/>
          </a:prstGeom>
          <a:noFill/>
          <a:ln/>
        </p:spPr>
        <p:txBody>
          <a:bodyPr wrap="square" lIns="0" tIns="0" rIns="0" bIns="0" rtlCol="0" anchor="ctr"/>
          <a:lstStyle/>
          <a:p>
            <a:pPr algn="r" indent="0" marL="0">
              <a:buNone/>
            </a:pPr>
            <a:r>
              <a:rPr lang="en-US" sz="1100" b="1" dirty="0">
                <a:solidFill>
                  <a:schemeClr val="bg1"/>
                </a:solidFill>
              </a:rPr>
              <a:t>c. AD 90–95</a:t>
            </a:r>
            <a:endParaRPr lang="en-US" sz="1100" dirty="0"/>
          </a:p>
        </p:txBody>
      </p:sp>
      <p:sp>
        <p:nvSpPr>
          <p:cNvPr id="29" name="timeline dot"/>
          <p:cNvSpPr/>
          <p:nvPr/>
        </p:nvSpPr>
        <p:spPr>
          <a:xfrm>
            <a:off x="1700784" y="3310128"/>
            <a:ext cx="164592" cy="164592"/>
          </a:xfrm>
          <a:prstGeom prst="ellipse">
            <a:avLst/>
          </a:prstGeom>
          <a:solidFill>
            <a:schemeClr val="bg1"/>
          </a:solidFill>
          <a:ln/>
        </p:spPr>
      </p:sp>
      <p:sp>
        <p:nvSpPr>
          <p:cNvPr id="30" name="Text 28"/>
          <p:cNvSpPr txBox="1"/>
          <p:nvPr/>
        </p:nvSpPr>
        <p:spPr>
          <a:xfrm>
            <a:off x="2011680" y="3218688"/>
            <a:ext cx="1920240" cy="329184"/>
          </a:xfrm>
          <a:prstGeom prst="rect">
            <a:avLst/>
          </a:prstGeom>
          <a:noFill/>
          <a:ln/>
        </p:spPr>
        <p:txBody>
          <a:bodyPr wrap="square" lIns="0" tIns="0" rIns="0" bIns="0" rtlCol="0" anchor="ctr"/>
          <a:lstStyle/>
          <a:p>
            <a:pPr indent="0" marL="0">
              <a:buNone/>
            </a:pPr>
            <a:r>
              <a:rPr lang="en-US" sz="1200" b="1" dirty="0">
                <a:solidFill>
                  <a:schemeClr val="bg1"/>
                </a:solidFill>
              </a:rPr>
              <a:t>Gospel of John</a:t>
            </a:r>
            <a:endParaRPr lang="en-US" sz="1200" dirty="0"/>
          </a:p>
        </p:txBody>
      </p:sp>
      <p:sp>
        <p:nvSpPr>
          <p:cNvPr id="31" name="Text 29"/>
          <p:cNvSpPr txBox="1"/>
          <p:nvPr/>
        </p:nvSpPr>
        <p:spPr>
          <a:xfrm>
            <a:off x="3931920" y="3218688"/>
            <a:ext cx="4754880" cy="329184"/>
          </a:xfrm>
          <a:prstGeom prst="rect">
            <a:avLst/>
          </a:prstGeom>
          <a:noFill/>
          <a:ln/>
        </p:spPr>
        <p:txBody>
          <a:bodyPr wrap="square" lIns="0" tIns="0" rIns="0" bIns="0" rtlCol="0" anchor="ctr"/>
          <a:lstStyle/>
          <a:p>
            <a:pPr indent="0" marL="0">
              <a:buNone/>
            </a:pPr>
            <a:r>
              <a:rPr lang="en-US" sz="1100" dirty="0">
                <a:solidFill>
                  <a:schemeClr val="bg2"/>
                </a:solidFill>
              </a:rPr>
              <a:t>Eyewitness-based (21:24); the risen Jesus is touched and eats breakfast</a:t>
            </a:r>
            <a:endParaRPr lang="en-US" sz="1100" dirty="0"/>
          </a:p>
        </p:txBody>
      </p:sp>
      <p:sp>
        <p:nvSpPr>
          <p:cNvPr id="32" name="Text 30"/>
          <p:cNvSpPr txBox="1"/>
          <p:nvPr/>
        </p:nvSpPr>
        <p:spPr>
          <a:xfrm>
            <a:off x="365760" y="3584448"/>
            <a:ext cx="1280160" cy="329184"/>
          </a:xfrm>
          <a:prstGeom prst="rect">
            <a:avLst/>
          </a:prstGeom>
          <a:noFill/>
          <a:ln/>
        </p:spPr>
        <p:txBody>
          <a:bodyPr wrap="square" lIns="0" tIns="0" rIns="0" bIns="0" rtlCol="0" anchor="ctr"/>
          <a:lstStyle/>
          <a:p>
            <a:pPr algn="r" indent="0" marL="0">
              <a:buNone/>
            </a:pPr>
            <a:r>
              <a:rPr lang="en-US" sz="1100" b="1" dirty="0">
                <a:solidFill>
                  <a:schemeClr val="accent1"/>
                </a:solidFill>
              </a:rPr>
              <a:t>c. AD 95–96</a:t>
            </a:r>
            <a:endParaRPr lang="en-US" sz="1100" dirty="0"/>
          </a:p>
        </p:txBody>
      </p:sp>
      <p:sp>
        <p:nvSpPr>
          <p:cNvPr id="33" name="timeline dot"/>
          <p:cNvSpPr/>
          <p:nvPr/>
        </p:nvSpPr>
        <p:spPr>
          <a:xfrm>
            <a:off x="1700784" y="3675888"/>
            <a:ext cx="164592" cy="164592"/>
          </a:xfrm>
          <a:prstGeom prst="ellipse">
            <a:avLst/>
          </a:prstGeom>
          <a:solidFill>
            <a:schemeClr val="accent1"/>
          </a:solidFill>
          <a:ln/>
        </p:spPr>
      </p:sp>
      <p:sp>
        <p:nvSpPr>
          <p:cNvPr id="34" name="Text 32"/>
          <p:cNvSpPr txBox="1"/>
          <p:nvPr/>
        </p:nvSpPr>
        <p:spPr>
          <a:xfrm>
            <a:off x="2011680" y="3584448"/>
            <a:ext cx="1920240" cy="329184"/>
          </a:xfrm>
          <a:prstGeom prst="rect">
            <a:avLst/>
          </a:prstGeom>
          <a:noFill/>
          <a:ln/>
        </p:spPr>
        <p:txBody>
          <a:bodyPr wrap="square" lIns="0" tIns="0" rIns="0" bIns="0" rtlCol="0" anchor="ctr"/>
          <a:lstStyle/>
          <a:p>
            <a:pPr indent="0" marL="0">
              <a:buNone/>
            </a:pPr>
            <a:r>
              <a:rPr lang="en-US" sz="1200" b="1" dirty="0">
                <a:solidFill>
                  <a:schemeClr val="bg1"/>
                </a:solidFill>
              </a:rPr>
              <a:t>1 Clement</a:t>
            </a:r>
            <a:endParaRPr lang="en-US" sz="1200" dirty="0"/>
          </a:p>
        </p:txBody>
      </p:sp>
      <p:sp>
        <p:nvSpPr>
          <p:cNvPr id="35" name="Text 33"/>
          <p:cNvSpPr txBox="1"/>
          <p:nvPr/>
        </p:nvSpPr>
        <p:spPr>
          <a:xfrm>
            <a:off x="3931920" y="3584448"/>
            <a:ext cx="4754880" cy="329184"/>
          </a:xfrm>
          <a:prstGeom prst="rect">
            <a:avLst/>
          </a:prstGeom>
          <a:noFill/>
          <a:ln/>
        </p:spPr>
        <p:txBody>
          <a:bodyPr wrap="square" lIns="0" tIns="0" rIns="0" bIns="0" rtlCol="0" anchor="ctr"/>
          <a:lstStyle/>
          <a:p>
            <a:pPr indent="0" marL="0">
              <a:buNone/>
            </a:pPr>
            <a:r>
              <a:rPr lang="en-US" sz="1100" dirty="0">
                <a:solidFill>
                  <a:schemeClr val="bg2"/>
                </a:solidFill>
              </a:rPr>
              <a:t>Knew Peter and Paul: apostles preached “with full assurance through the resurrection” (42.3)</a:t>
            </a:r>
            <a:endParaRPr lang="en-US" sz="1100" dirty="0"/>
          </a:p>
        </p:txBody>
      </p:sp>
      <p:sp>
        <p:nvSpPr>
          <p:cNvPr id="36" name="Text 34"/>
          <p:cNvSpPr txBox="1"/>
          <p:nvPr/>
        </p:nvSpPr>
        <p:spPr>
          <a:xfrm>
            <a:off x="365760" y="3950208"/>
            <a:ext cx="1280160" cy="329184"/>
          </a:xfrm>
          <a:prstGeom prst="rect">
            <a:avLst/>
          </a:prstGeom>
          <a:noFill/>
          <a:ln/>
        </p:spPr>
        <p:txBody>
          <a:bodyPr wrap="square" lIns="0" tIns="0" rIns="0" bIns="0" rtlCol="0" anchor="ctr"/>
          <a:lstStyle/>
          <a:p>
            <a:pPr algn="r" indent="0" marL="0">
              <a:buNone/>
            </a:pPr>
            <a:r>
              <a:rPr lang="en-US" sz="1100" b="1" dirty="0">
                <a:solidFill>
                  <a:schemeClr val="accent1"/>
                </a:solidFill>
              </a:rPr>
              <a:t>c. AD 107–110</a:t>
            </a:r>
            <a:endParaRPr lang="en-US" sz="1100" dirty="0"/>
          </a:p>
        </p:txBody>
      </p:sp>
      <p:sp>
        <p:nvSpPr>
          <p:cNvPr id="37" name="timeline dot"/>
          <p:cNvSpPr/>
          <p:nvPr/>
        </p:nvSpPr>
        <p:spPr>
          <a:xfrm>
            <a:off x="1700784" y="4041648"/>
            <a:ext cx="164592" cy="164592"/>
          </a:xfrm>
          <a:prstGeom prst="ellipse">
            <a:avLst/>
          </a:prstGeom>
          <a:solidFill>
            <a:schemeClr val="accent1"/>
          </a:solidFill>
          <a:ln/>
        </p:spPr>
      </p:sp>
      <p:sp>
        <p:nvSpPr>
          <p:cNvPr id="38" name="Text 36"/>
          <p:cNvSpPr txBox="1"/>
          <p:nvPr/>
        </p:nvSpPr>
        <p:spPr>
          <a:xfrm>
            <a:off x="2011680" y="3950208"/>
            <a:ext cx="1920240" cy="329184"/>
          </a:xfrm>
          <a:prstGeom prst="rect">
            <a:avLst/>
          </a:prstGeom>
          <a:noFill/>
          <a:ln/>
        </p:spPr>
        <p:txBody>
          <a:bodyPr wrap="square" lIns="0" tIns="0" rIns="0" bIns="0" rtlCol="0" anchor="ctr"/>
          <a:lstStyle/>
          <a:p>
            <a:pPr indent="0" marL="0">
              <a:buNone/>
            </a:pPr>
            <a:r>
              <a:rPr lang="en-US" sz="1200" b="1" dirty="0">
                <a:solidFill>
                  <a:schemeClr val="bg1"/>
                </a:solidFill>
              </a:rPr>
              <a:t>Ignatius</a:t>
            </a:r>
            <a:endParaRPr lang="en-US" sz="1200" dirty="0"/>
          </a:p>
        </p:txBody>
      </p:sp>
      <p:sp>
        <p:nvSpPr>
          <p:cNvPr id="39" name="Text 37"/>
          <p:cNvSpPr txBox="1"/>
          <p:nvPr/>
        </p:nvSpPr>
        <p:spPr>
          <a:xfrm>
            <a:off x="3931920" y="3950208"/>
            <a:ext cx="4754880" cy="329184"/>
          </a:xfrm>
          <a:prstGeom prst="rect">
            <a:avLst/>
          </a:prstGeom>
          <a:noFill/>
          <a:ln/>
        </p:spPr>
        <p:txBody>
          <a:bodyPr wrap="square" lIns="0" tIns="0" rIns="0" bIns="0" rtlCol="0" anchor="ctr"/>
          <a:lstStyle/>
          <a:p>
            <a:pPr indent="0" marL="0">
              <a:buNone/>
            </a:pPr>
            <a:r>
              <a:rPr lang="en-US" sz="1100" dirty="0">
                <a:solidFill>
                  <a:schemeClr val="bg2"/>
                </a:solidFill>
              </a:rPr>
              <a:t>En route to martyrdom: “he ate and drank with them” (Smyrnaeans 3)</a:t>
            </a:r>
            <a:endParaRPr lang="en-US" sz="1100" dirty="0"/>
          </a:p>
        </p:txBody>
      </p:sp>
      <p:sp>
        <p:nvSpPr>
          <p:cNvPr id="40" name="Text 38"/>
          <p:cNvSpPr txBox="1"/>
          <p:nvPr/>
        </p:nvSpPr>
        <p:spPr>
          <a:xfrm>
            <a:off x="457200" y="4343400"/>
            <a:ext cx="8229600" cy="411480"/>
          </a:xfrm>
          <a:prstGeom prst="rect">
            <a:avLst/>
          </a:prstGeom>
          <a:noFill/>
          <a:ln/>
        </p:spPr>
        <p:txBody>
          <a:bodyPr wrap="square" lIns="0" tIns="0" rIns="0" bIns="0" rtlCol="0" anchor="t"/>
          <a:lstStyle/>
          <a:p>
            <a:pPr indent="0" marL="0">
              <a:buNone/>
            </a:pPr>
            <a:r>
              <a:rPr lang="en-US" sz="1200" i="1" dirty="0">
                <a:solidFill>
                  <a:schemeClr val="accent1"/>
                </a:solidFill>
              </a:rPr>
              <a:t>The whole chain, from event to creed, letters, Gospels and church fathers, spans one living memory. The earliest biographies of Alexander the Great came 300+ years after his death.</a:t>
            </a:r>
            <a:endParaRPr lang="en-US" sz="12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914400" y="731520"/>
            <a:ext cx="7315200" cy="3108960"/>
          </a:xfrm>
          <a:prstGeom prst="rect">
            <a:avLst/>
          </a:prstGeom>
          <a:noFill/>
          <a:ln/>
        </p:spPr>
        <p:txBody>
          <a:bodyPr wrap="square" lIns="0" tIns="0" rIns="0" bIns="0" rtlCol="0" anchor="ctr"/>
          <a:lstStyle/>
          <a:p>
            <a:pPr indent="0" marL="0">
              <a:buNone/>
            </a:pPr>
            <a:r>
              <a:rPr lang="en-US" sz="1800" i="1" dirty="0">
                <a:solidFill>
                  <a:schemeClr val="bg1"/>
                </a:solidFill>
              </a:rPr>
              <a:t>“For I know that after his resurrection also he was still possessed of flesh, and I believe that he is so now. When, for instance, he came to those who were with Peter, he said to them, ‘Lay hold, handle me, and see that I am not an incorporeal spirit.’ And immediately they touched him, and believed … And after his resurrection he ate and drank with them, as being possessed of flesh.”</a:t>
            </a:r>
            <a:endParaRPr lang="en-US" sz="2400" dirty="0"/>
          </a:p>
        </p:txBody>
      </p:sp>
      <p:sp>
        <p:nvSpPr>
          <p:cNvPr id="3" name="Text 0"/>
          <p:cNvSpPr/>
          <p:nvPr>
            <p:ph idx="101" type="body" hasCustomPrompt="1"/>
          </p:nvPr>
        </p:nvSpPr>
        <p:spPr>
          <a:xfrm>
            <a:off x="914400" y="3977640"/>
            <a:ext cx="7315200" cy="457200"/>
          </a:xfrm>
          <a:prstGeom prst="rect">
            <a:avLst/>
          </a:prstGeom>
          <a:noFill/>
          <a:ln/>
        </p:spPr>
        <p:txBody>
          <a:bodyPr wrap="square" lIns="0" tIns="0" rIns="0" bIns="0" rtlCol="0" anchor="t"/>
          <a:lstStyle/>
          <a:p>
            <a:pPr indent="0" marL="0">
              <a:buNone/>
            </a:pPr>
            <a:r>
              <a:rPr lang="en-US" sz="1400" dirty="0">
                <a:solidFill>
                  <a:schemeClr val="accent1"/>
                </a:solidFill>
              </a:rPr>
              <a:t>Ignatius of Antioch, Letter to the Smyrnaeans 3.1–3, c. AD 107–110, written on his way to execution in Rome</a:t>
            </a:r>
            <a:endParaRPr lang="en-US" sz="14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Pagan “resurrections” vs. Jesus</a:t>
            </a:r>
            <a:endParaRPr lang="en-US" sz="3200" dirty="0"/>
          </a:p>
        </p:txBody>
      </p:sp>
      <p:graphicFrame>
        <p:nvGraphicFramePr>
          <p:cNvPr id="21" name="Pagan parallels table"/>
          <p:cNvGraphicFramePr>
            <a:graphicFrameLocks noGrp="1"/>
          </p:cNvGraphicFramePr>
          <p:nvPr>
            <p:extLst>
              <p:ext uri="{D42A27DB-BD31-4B8C-83A1-F6EECF244321}">
                <p14:modId xmlns:p14="http://schemas.microsoft.com/office/powerpoint/2010/main" val="1579011935"/>
              </p:ext>
            </p:extLst>
          </p:nvPr>
        </p:nvGraphicFramePr>
        <p:xfrm>
          <a:off x="457200" y="987552"/>
          <a:ext cx="8229600" cy="914400"/>
        </p:xfrm>
        <a:graphic>
          <a:graphicData uri="http://schemas.openxmlformats.org/drawingml/2006/table">
            <a:tbl>
              <a:tblPr/>
              <a:tblGrid>
                <a:gridCol w="1051560"/>
                <a:gridCol w="2331720"/>
                <a:gridCol w="4846320"/>
              </a:tblGrid>
              <a:tr h="393192">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Figure</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accent1"/>
                    </a:solidFill>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Earliest source for a “rising”</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accent1"/>
                    </a:solidFill>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Why it’s not a parallel</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accent1"/>
                    </a:solidFill>
                  </a:tcPr>
                </a:tc>
              </a:tr>
              <a:tr h="393192">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Osiris</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Pyramid Texts, c. 2400 BC</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Revived only to rule the underworld as lord of the dead; never returns to earthly life</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2"/>
                    </a:solidFill>
                  </a:tcPr>
                </a:tc>
              </a:tr>
              <a:tr h="393192">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Tammuz</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Sumerian texts, c. 2000–1700 BC</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A seasonal cycle, half of each year in the underworld; a vegetation myth, not history</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1"/>
                    </a:solidFill>
                  </a:tcPr>
                </a:tc>
              </a:tr>
              <a:tr h="393192">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Dionysus</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Diodorus Siculus, 1st c. BC</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Mythic rebirth in timeless myth; no tomb, no witnesses</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2"/>
                    </a:solidFill>
                  </a:tcPr>
                </a:tc>
              </a:tr>
              <a:tr h="393192">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Adonis</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Rising first attested c. AD 150+ (Lucian)</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His death was mourned from c. 600 BC; the rising appears only after Christianity</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1"/>
                    </a:solidFill>
                  </a:tcPr>
                </a:tc>
              </a:tr>
              <a:tr h="393192">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Attis</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After AD 150; Hilaria festival 3rd–4th c.</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The resurrection claim is post-Christian: possibly borrowed from Christianity</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2"/>
                    </a:solidFill>
                  </a:tcPr>
                </a:tc>
              </a:tr>
              <a:tr h="393192">
                <a:tc>
                  <a:txBody>
                    <a:bodyPr/>
                    <a:lstStyle/>
                    <a:p>
                      <a:pPr indent="0" marL="0">
                        <a:buNone/>
                      </a:pPr>
                      <a:r>
                        <a:rPr lang="en-US" sz="1100" b="1" dirty="0">
                          <a:solidFill>
                            <a:schemeClr val="bg1"/>
                          </a:solidFill>
                          <a:latin typeface="Calibri" pitchFamily="34" charset="0"/>
                          <a:ea typeface="Calibri" pitchFamily="34" charset="-122"/>
                          <a:cs typeface="Calibri" pitchFamily="34" charset="-120"/>
                        </a:rPr>
                        <a:t>Mithras</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None in any source</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No death-and-resurrection story exists in the Mithraic evidence</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tx1"/>
                    </a:solidFill>
                  </a:tcPr>
                </a:tc>
              </a:tr>
              <a:tr h="393192">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Jesus</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accent4"/>
                    </a:solidFill>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Creed c. AD 30–35; letters AD 50s</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accent4"/>
                    </a:solidFill>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A one-time bodily resurrection of a historical man: datable, touched, ate food, named living witnesses</a:t>
                      </a:r>
                      <a:endParaRPr lang="en-US" sz="1100" dirty="0">
                        <a:latin typeface="Calibri" charset="0"/>
                        <a:ea typeface="Calibri" charset="0"/>
                        <a:cs typeface="Calibri" charset="0"/>
                      </a:endParaRPr>
                    </a:p>
                  </a:txBody>
                  <a:tcPr marL="64008" marR="64008" marT="18288" marB="18288" anchor="ctr">
                    <a:lnL w="0" cap="flat" cmpd="sng" algn="ctr">
                      <a:noFill/>
                    </a:lnL>
                    <a:lnR w="0" cap="flat" cmpd="sng" algn="ctr">
                      <a:noFill/>
                    </a:lnR>
                    <a:lnT w="0" cap="flat" cmpd="sng" algn="ctr">
                      <a:noFill/>
                    </a:lnT>
                    <a:lnB w="0" cap="flat" cmpd="sng" algn="ctr">
                      <a:noFill/>
                    </a:lnB>
                    <a:solidFill>
                      <a:schemeClr val="accent4"/>
                    </a:solidFill>
                  </a:tcPr>
                </a:tc>
              </a:tr>
            </a:tbl>
          </a:graphicData>
        </a:graphic>
      </p:graphicFrame>
      <p:sp>
        <p:nvSpPr>
          <p:cNvPr id="4" name="Text 1"/>
          <p:cNvSpPr txBox="1"/>
          <p:nvPr/>
        </p:nvSpPr>
        <p:spPr>
          <a:xfrm>
            <a:off x="457200" y="4224528"/>
            <a:ext cx="8229600" cy="320040"/>
          </a:xfrm>
          <a:prstGeom prst="rect">
            <a:avLst/>
          </a:prstGeom>
          <a:noFill/>
          <a:ln/>
        </p:spPr>
        <p:txBody>
          <a:bodyPr wrap="square" lIns="0" tIns="0" rIns="0" bIns="0" rtlCol="0" anchor="ctr"/>
          <a:lstStyle/>
          <a:p>
            <a:pPr indent="0" marL="0">
              <a:buNone/>
            </a:pPr>
            <a:r>
              <a:rPr lang="en-US" sz="1300" i="1" dirty="0">
                <a:solidFill>
                  <a:schemeClr val="accent1"/>
                </a:solidFill>
              </a:rPr>
              <a:t>Pre-Christian myths offer underworld rule and crop cycles; the ones that truly “rise” come after Easter.</a:t>
            </a:r>
            <a:endParaRPr lang="en-US" sz="1300" dirty="0"/>
          </a:p>
        </p:txBody>
      </p:sp>
      <p:sp>
        <p:nvSpPr>
          <p:cNvPr id="5" name="Text 2"/>
          <p:cNvSpPr txBox="1"/>
          <p:nvPr/>
        </p:nvSpPr>
        <p:spPr>
          <a:xfrm>
            <a:off x="457200" y="4553712"/>
            <a:ext cx="7680960" cy="201168"/>
          </a:xfrm>
          <a:prstGeom prst="rect">
            <a:avLst/>
          </a:prstGeom>
          <a:noFill/>
          <a:ln/>
        </p:spPr>
        <p:txBody>
          <a:bodyPr wrap="square" lIns="0" tIns="0" rIns="0" bIns="0" rtlCol="0" anchor="t"/>
          <a:lstStyle/>
          <a:p>
            <a:pPr indent="0" marL="0">
              <a:buNone/>
            </a:pPr>
            <a:r>
              <a:rPr lang="en-US" sz="900" dirty="0">
                <a:solidFill>
                  <a:schemeClr val="bg2"/>
                </a:solidFill>
              </a:rPr>
              <a:t>T. N. D. Mettinger, The Riddle of Resurrection (2001); Habermas &amp; Licona (2004), 90–92; Lucian, De Dea Syria 6; Diodorus Siculus 3.62; 1 Cor 15:3–7; Luke 24:39–43; Acts 1:3</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From stone inscription to empty tomb</a:t>
            </a:r>
            <a:endParaRPr lang="en-US" sz="3200" dirty="0"/>
          </a:p>
        </p:txBody>
      </p:sp>
      <p:sp>
        <p:nvSpPr>
          <p:cNvPr id="3" name="Text 1"/>
          <p:cNvSpPr txBox="1"/>
          <p:nvPr/>
        </p:nvSpPr>
        <p:spPr>
          <a:xfrm>
            <a:off x="457200" y="914400"/>
            <a:ext cx="8229600" cy="274320"/>
          </a:xfrm>
          <a:prstGeom prst="rect">
            <a:avLst/>
          </a:prstGeom>
          <a:noFill/>
          <a:ln/>
        </p:spPr>
        <p:txBody>
          <a:bodyPr wrap="square" lIns="0" tIns="0" rIns="0" bIns="0" rtlCol="0" anchor="ctr"/>
          <a:lstStyle/>
          <a:p>
            <a:pPr indent="0" marL="0">
              <a:buNone/>
            </a:pPr>
            <a:r>
              <a:rPr lang="en-US" sz="1300" i="1" dirty="0">
                <a:solidFill>
                  <a:schemeClr val="bg2"/>
                </a:solidFill>
              </a:rPr>
              <a:t>Resurrection belief was not a later invention. Every link is granted by mainstream scholarship.</a:t>
            </a:r>
            <a:endParaRPr lang="en-US" sz="1300" dirty="0"/>
          </a:p>
        </p:txBody>
      </p:sp>
      <p:sp>
        <p:nvSpPr>
          <p:cNvPr id="4" name="step circle"/>
          <p:cNvSpPr/>
          <p:nvPr/>
        </p:nvSpPr>
        <p:spPr>
          <a:xfrm>
            <a:off x="457200" y="1325880"/>
            <a:ext cx="384048" cy="384048"/>
          </a:xfrm>
          <a:prstGeom prst="ellipse">
            <a:avLst/>
          </a:prstGeom>
          <a:solidFill>
            <a:schemeClr val="accent1"/>
          </a:solidFill>
          <a:ln/>
        </p:spPr>
      </p:sp>
      <p:sp>
        <p:nvSpPr>
          <p:cNvPr id="5" name="Text 3"/>
          <p:cNvSpPr txBox="1"/>
          <p:nvPr/>
        </p:nvSpPr>
        <p:spPr>
          <a:xfrm>
            <a:off x="457200" y="1325880"/>
            <a:ext cx="384048" cy="384048"/>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6" name="Text 4"/>
          <p:cNvSpPr txBox="1"/>
          <p:nvPr/>
        </p:nvSpPr>
        <p:spPr>
          <a:xfrm>
            <a:off x="960120" y="1280160"/>
            <a:ext cx="3520440" cy="292608"/>
          </a:xfrm>
          <a:prstGeom prst="rect">
            <a:avLst/>
          </a:prstGeom>
          <a:noFill/>
          <a:ln/>
        </p:spPr>
        <p:txBody>
          <a:bodyPr wrap="square" lIns="0" tIns="0" rIns="0" bIns="0" rtlCol="0" anchor="ctr"/>
          <a:lstStyle/>
          <a:p>
            <a:pPr indent="0" marL="0">
              <a:buNone/>
            </a:pPr>
            <a:r>
              <a:rPr lang="en-US" sz="1400" b="1" dirty="0">
                <a:solidFill>
                  <a:schemeClr val="accent1"/>
                </a:solidFill>
              </a:rPr>
              <a:t>Paul wrote 1 Corinthians</a:t>
            </a:r>
            <a:endParaRPr lang="en-US" sz="1400" dirty="0"/>
          </a:p>
        </p:txBody>
      </p:sp>
      <p:sp>
        <p:nvSpPr>
          <p:cNvPr id="7" name="Text 5"/>
          <p:cNvSpPr txBox="1"/>
          <p:nvPr/>
        </p:nvSpPr>
        <p:spPr>
          <a:xfrm>
            <a:off x="960120" y="1572768"/>
            <a:ext cx="3520440" cy="502920"/>
          </a:xfrm>
          <a:prstGeom prst="rect">
            <a:avLst/>
          </a:prstGeom>
          <a:noFill/>
          <a:ln/>
        </p:spPr>
        <p:txBody>
          <a:bodyPr wrap="square" lIns="0" tIns="0" rIns="0" bIns="0" rtlCol="0" anchor="t"/>
          <a:lstStyle/>
          <a:p>
            <a:pPr indent="0" marL="0">
              <a:buNone/>
            </a:pPr>
            <a:r>
              <a:rPr lang="en-US" sz="1200" dirty="0">
                <a:solidFill>
                  <a:schemeClr val="bg1"/>
                </a:solidFill>
              </a:rPr>
              <a:t>One of the seven letters even skeptics accept as his</a:t>
            </a:r>
            <a:endParaRPr lang="en-US" sz="1200" dirty="0"/>
          </a:p>
        </p:txBody>
      </p:sp>
      <p:sp>
        <p:nvSpPr>
          <p:cNvPr id="8" name="step circle"/>
          <p:cNvSpPr/>
          <p:nvPr/>
        </p:nvSpPr>
        <p:spPr>
          <a:xfrm>
            <a:off x="4663440" y="1325880"/>
            <a:ext cx="384048" cy="384048"/>
          </a:xfrm>
          <a:prstGeom prst="ellipse">
            <a:avLst/>
          </a:prstGeom>
          <a:solidFill>
            <a:schemeClr val="accent1"/>
          </a:solidFill>
          <a:ln/>
        </p:spPr>
      </p:sp>
      <p:sp>
        <p:nvSpPr>
          <p:cNvPr id="9" name="Text 7"/>
          <p:cNvSpPr txBox="1"/>
          <p:nvPr/>
        </p:nvSpPr>
        <p:spPr>
          <a:xfrm>
            <a:off x="4663440" y="1325880"/>
            <a:ext cx="384048" cy="384048"/>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0" name="Text 8"/>
          <p:cNvSpPr txBox="1"/>
          <p:nvPr/>
        </p:nvSpPr>
        <p:spPr>
          <a:xfrm>
            <a:off x="5166360" y="1280160"/>
            <a:ext cx="3520440" cy="292608"/>
          </a:xfrm>
          <a:prstGeom prst="rect">
            <a:avLst/>
          </a:prstGeom>
          <a:noFill/>
          <a:ln/>
        </p:spPr>
        <p:txBody>
          <a:bodyPr wrap="square" lIns="0" tIns="0" rIns="0" bIns="0" rtlCol="0" anchor="ctr"/>
          <a:lstStyle/>
          <a:p>
            <a:pPr indent="0" marL="0">
              <a:buNone/>
            </a:pPr>
            <a:r>
              <a:rPr lang="en-US" sz="1400" b="1" dirty="0">
                <a:solidFill>
                  <a:schemeClr val="accent1"/>
                </a:solidFill>
              </a:rPr>
              <a:t>c. AD 53–55</a:t>
            </a:r>
            <a:endParaRPr lang="en-US" sz="1400" dirty="0"/>
          </a:p>
        </p:txBody>
      </p:sp>
      <p:sp>
        <p:nvSpPr>
          <p:cNvPr id="11" name="Text 9"/>
          <p:cNvSpPr txBox="1"/>
          <p:nvPr/>
        </p:nvSpPr>
        <p:spPr>
          <a:xfrm>
            <a:off x="5166360" y="1572768"/>
            <a:ext cx="3520440" cy="502920"/>
          </a:xfrm>
          <a:prstGeom prst="rect">
            <a:avLst/>
          </a:prstGeom>
          <a:noFill/>
          <a:ln/>
        </p:spPr>
        <p:txBody>
          <a:bodyPr wrap="square" lIns="0" tIns="0" rIns="0" bIns="0" rtlCol="0" anchor="t"/>
          <a:lstStyle/>
          <a:p>
            <a:pPr indent="0" marL="0">
              <a:buNone/>
            </a:pPr>
            <a:r>
              <a:rPr lang="en-US" sz="1200" dirty="0">
                <a:solidFill>
                  <a:schemeClr val="bg1"/>
                </a:solidFill>
              </a:rPr>
              <a:t>Anchored by the Gallio inscription at Delphi (Gallio governed AD 51–52; Acts 18:12–17)</a:t>
            </a:r>
            <a:endParaRPr lang="en-US" sz="1200" dirty="0"/>
          </a:p>
        </p:txBody>
      </p:sp>
      <p:sp>
        <p:nvSpPr>
          <p:cNvPr id="12" name="step circle"/>
          <p:cNvSpPr/>
          <p:nvPr/>
        </p:nvSpPr>
        <p:spPr>
          <a:xfrm>
            <a:off x="457200" y="2194560"/>
            <a:ext cx="384048" cy="384048"/>
          </a:xfrm>
          <a:prstGeom prst="ellipse">
            <a:avLst/>
          </a:prstGeom>
          <a:solidFill>
            <a:schemeClr val="accent1"/>
          </a:solidFill>
          <a:ln/>
        </p:spPr>
      </p:sp>
      <p:sp>
        <p:nvSpPr>
          <p:cNvPr id="13" name="Text 11"/>
          <p:cNvSpPr txBox="1"/>
          <p:nvPr/>
        </p:nvSpPr>
        <p:spPr>
          <a:xfrm>
            <a:off x="457200" y="2194560"/>
            <a:ext cx="384048" cy="384048"/>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4" name="Text 12"/>
          <p:cNvSpPr txBox="1"/>
          <p:nvPr/>
        </p:nvSpPr>
        <p:spPr>
          <a:xfrm>
            <a:off x="960120" y="2148840"/>
            <a:ext cx="3520440" cy="292608"/>
          </a:xfrm>
          <a:prstGeom prst="rect">
            <a:avLst/>
          </a:prstGeom>
          <a:noFill/>
          <a:ln/>
        </p:spPr>
        <p:txBody>
          <a:bodyPr wrap="square" lIns="0" tIns="0" rIns="0" bIns="0" rtlCol="0" anchor="ctr"/>
          <a:lstStyle/>
          <a:p>
            <a:pPr indent="0" marL="0">
              <a:buNone/>
            </a:pPr>
            <a:r>
              <a:rPr lang="en-US" sz="1400" b="1" dirty="0">
                <a:solidFill>
                  <a:schemeClr val="accent1"/>
                </a:solidFill>
              </a:rPr>
              <a:t>15:3–7 is an earlier creed</a:t>
            </a:r>
            <a:endParaRPr lang="en-US" sz="1400" dirty="0"/>
          </a:p>
        </p:txBody>
      </p:sp>
      <p:sp>
        <p:nvSpPr>
          <p:cNvPr id="15" name="Text 13"/>
          <p:cNvSpPr txBox="1"/>
          <p:nvPr/>
        </p:nvSpPr>
        <p:spPr>
          <a:xfrm>
            <a:off x="960120" y="2441448"/>
            <a:ext cx="3520440" cy="502920"/>
          </a:xfrm>
          <a:prstGeom prst="rect">
            <a:avLst/>
          </a:prstGeom>
          <a:noFill/>
          <a:ln/>
        </p:spPr>
        <p:txBody>
          <a:bodyPr wrap="square" lIns="0" tIns="0" rIns="0" bIns="0" rtlCol="0" anchor="t"/>
          <a:lstStyle/>
          <a:p>
            <a:pPr indent="0" marL="0">
              <a:buNone/>
            </a:pPr>
            <a:r>
              <a:rPr lang="en-US" sz="1200" dirty="0">
                <a:solidFill>
                  <a:schemeClr val="bg1"/>
                </a:solidFill>
              </a:rPr>
              <a:t>Near-consensus: “delivered / received,” stylized form, non-Pauline wording</a:t>
            </a:r>
            <a:endParaRPr lang="en-US" sz="1200" dirty="0"/>
          </a:p>
        </p:txBody>
      </p:sp>
      <p:sp>
        <p:nvSpPr>
          <p:cNvPr id="16" name="step circle"/>
          <p:cNvSpPr/>
          <p:nvPr/>
        </p:nvSpPr>
        <p:spPr>
          <a:xfrm>
            <a:off x="4663440" y="2194560"/>
            <a:ext cx="384048" cy="384048"/>
          </a:xfrm>
          <a:prstGeom prst="ellipse">
            <a:avLst/>
          </a:prstGeom>
          <a:solidFill>
            <a:schemeClr val="accent1"/>
          </a:solidFill>
          <a:ln/>
        </p:spPr>
      </p:sp>
      <p:sp>
        <p:nvSpPr>
          <p:cNvPr id="17" name="Text 15"/>
          <p:cNvSpPr txBox="1"/>
          <p:nvPr/>
        </p:nvSpPr>
        <p:spPr>
          <a:xfrm>
            <a:off x="4663440" y="2194560"/>
            <a:ext cx="384048" cy="384048"/>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8" name="Text 16"/>
          <p:cNvSpPr txBox="1"/>
          <p:nvPr/>
        </p:nvSpPr>
        <p:spPr>
          <a:xfrm>
            <a:off x="5166360" y="2148840"/>
            <a:ext cx="3520440" cy="292608"/>
          </a:xfrm>
          <a:prstGeom prst="rect">
            <a:avLst/>
          </a:prstGeom>
          <a:noFill/>
          <a:ln/>
        </p:spPr>
        <p:txBody>
          <a:bodyPr wrap="square" lIns="0" tIns="0" rIns="0" bIns="0" rtlCol="0" anchor="ctr"/>
          <a:lstStyle/>
          <a:p>
            <a:pPr indent="0" marL="0">
              <a:buNone/>
            </a:pPr>
            <a:r>
              <a:rPr lang="en-US" sz="1400" b="1" dirty="0">
                <a:solidFill>
                  <a:schemeClr val="accent1"/>
                </a:solidFill>
              </a:rPr>
              <a:t>Paul received it early</a:t>
            </a:r>
            <a:endParaRPr lang="en-US" sz="1400" dirty="0"/>
          </a:p>
        </p:txBody>
      </p:sp>
      <p:sp>
        <p:nvSpPr>
          <p:cNvPr id="19" name="Text 17"/>
          <p:cNvSpPr txBox="1"/>
          <p:nvPr/>
        </p:nvSpPr>
        <p:spPr>
          <a:xfrm>
            <a:off x="5166360" y="2441448"/>
            <a:ext cx="3520440" cy="502920"/>
          </a:xfrm>
          <a:prstGeom prst="rect">
            <a:avLst/>
          </a:prstGeom>
          <a:noFill/>
          <a:ln/>
        </p:spPr>
        <p:txBody>
          <a:bodyPr wrap="square" lIns="0" tIns="0" rIns="0" bIns="0" rtlCol="0" anchor="t"/>
          <a:lstStyle/>
          <a:p>
            <a:pPr indent="0" marL="0">
              <a:buNone/>
            </a:pPr>
            <a:r>
              <a:rPr lang="en-US" sz="1200" dirty="0">
                <a:solidFill>
                  <a:schemeClr val="bg1"/>
                </a:solidFill>
              </a:rPr>
              <a:t>He met Peter and James in Jerusalem c. AD 35–38 (Gal 1:18–19)</a:t>
            </a:r>
            <a:endParaRPr lang="en-US" sz="1200" dirty="0"/>
          </a:p>
        </p:txBody>
      </p:sp>
      <p:sp>
        <p:nvSpPr>
          <p:cNvPr id="20" name="step circle"/>
          <p:cNvSpPr/>
          <p:nvPr/>
        </p:nvSpPr>
        <p:spPr>
          <a:xfrm>
            <a:off x="457200" y="3063240"/>
            <a:ext cx="384048" cy="384048"/>
          </a:xfrm>
          <a:prstGeom prst="ellipse">
            <a:avLst/>
          </a:prstGeom>
          <a:solidFill>
            <a:schemeClr val="accent1"/>
          </a:solidFill>
          <a:ln/>
        </p:spPr>
      </p:sp>
      <p:sp>
        <p:nvSpPr>
          <p:cNvPr id="21" name="Text 19"/>
          <p:cNvSpPr txBox="1"/>
          <p:nvPr/>
        </p:nvSpPr>
        <p:spPr>
          <a:xfrm>
            <a:off x="457200" y="3063240"/>
            <a:ext cx="384048" cy="384048"/>
          </a:xfrm>
          <a:prstGeom prst="rect">
            <a:avLst/>
          </a:prstGeom>
          <a:noFill/>
          <a:ln/>
        </p:spPr>
        <p:txBody>
          <a:bodyPr wrap="square" lIns="0" tIns="0" rIns="0" bIns="0" rtlCol="0" anchor="ctr"/>
          <a:lstStyle/>
          <a:p>
            <a:pPr algn="ctr" indent="0" marL="0">
              <a:buNone/>
            </a:pPr>
            <a:r>
              <a:rPr lang="en-US" sz="1400" b="1" dirty="0">
                <a:solidFill>
                  <a:schemeClr val="tx1"/>
                </a:solidFill>
              </a:rPr>
              <a:t>5</a:t>
            </a:r>
            <a:endParaRPr lang="en-US" sz="1400" dirty="0"/>
          </a:p>
        </p:txBody>
      </p:sp>
      <p:sp>
        <p:nvSpPr>
          <p:cNvPr id="22" name="Text 20"/>
          <p:cNvSpPr txBox="1"/>
          <p:nvPr/>
        </p:nvSpPr>
        <p:spPr>
          <a:xfrm>
            <a:off x="960120" y="3017520"/>
            <a:ext cx="3520440" cy="292608"/>
          </a:xfrm>
          <a:prstGeom prst="rect">
            <a:avLst/>
          </a:prstGeom>
          <a:noFill/>
          <a:ln/>
        </p:spPr>
        <p:txBody>
          <a:bodyPr wrap="square" lIns="0" tIns="0" rIns="0" bIns="0" rtlCol="0" anchor="ctr"/>
          <a:lstStyle/>
          <a:p>
            <a:pPr indent="0" marL="0">
              <a:buNone/>
            </a:pPr>
            <a:r>
              <a:rPr lang="en-US" sz="1400" b="1" dirty="0">
                <a:solidFill>
                  <a:schemeClr val="accent1"/>
                </a:solidFill>
              </a:rPr>
              <a:t>So it existed by the mid-30s</a:t>
            </a:r>
            <a:endParaRPr lang="en-US" sz="1400" dirty="0"/>
          </a:p>
        </p:txBody>
      </p:sp>
      <p:sp>
        <p:nvSpPr>
          <p:cNvPr id="23" name="Text 21"/>
          <p:cNvSpPr txBox="1"/>
          <p:nvPr/>
        </p:nvSpPr>
        <p:spPr>
          <a:xfrm>
            <a:off x="960120" y="3310128"/>
            <a:ext cx="3520440" cy="502920"/>
          </a:xfrm>
          <a:prstGeom prst="rect">
            <a:avLst/>
          </a:prstGeom>
          <a:noFill/>
          <a:ln/>
        </p:spPr>
        <p:txBody>
          <a:bodyPr wrap="square" lIns="0" tIns="0" rIns="0" bIns="0" rtlCol="0" anchor="t"/>
          <a:lstStyle/>
          <a:p>
            <a:pPr indent="0" marL="0">
              <a:buNone/>
            </a:pPr>
            <a:r>
              <a:rPr lang="en-US" sz="1200" dirty="0">
                <a:solidFill>
                  <a:schemeClr val="bg1"/>
                </a:solidFill>
              </a:rPr>
              <a:t>Within about 2–5 years of the crucifixion (Lüdemann: within two)</a:t>
            </a:r>
            <a:endParaRPr lang="en-US" sz="1200" dirty="0"/>
          </a:p>
        </p:txBody>
      </p:sp>
      <p:sp>
        <p:nvSpPr>
          <p:cNvPr id="24" name="step circle"/>
          <p:cNvSpPr/>
          <p:nvPr/>
        </p:nvSpPr>
        <p:spPr>
          <a:xfrm>
            <a:off x="4663440" y="3063240"/>
            <a:ext cx="384048" cy="384048"/>
          </a:xfrm>
          <a:prstGeom prst="ellipse">
            <a:avLst/>
          </a:prstGeom>
          <a:solidFill>
            <a:schemeClr val="accent1"/>
          </a:solidFill>
          <a:ln/>
        </p:spPr>
      </p:sp>
      <p:sp>
        <p:nvSpPr>
          <p:cNvPr id="25" name="Text 23"/>
          <p:cNvSpPr txBox="1"/>
          <p:nvPr/>
        </p:nvSpPr>
        <p:spPr>
          <a:xfrm>
            <a:off x="4663440" y="3063240"/>
            <a:ext cx="384048" cy="384048"/>
          </a:xfrm>
          <a:prstGeom prst="rect">
            <a:avLst/>
          </a:prstGeom>
          <a:noFill/>
          <a:ln/>
        </p:spPr>
        <p:txBody>
          <a:bodyPr wrap="square" lIns="0" tIns="0" rIns="0" bIns="0" rtlCol="0" anchor="ctr"/>
          <a:lstStyle/>
          <a:p>
            <a:pPr algn="ctr" indent="0" marL="0">
              <a:buNone/>
            </a:pPr>
            <a:r>
              <a:rPr lang="en-US" sz="1400" b="1" dirty="0">
                <a:solidFill>
                  <a:schemeClr val="tx1"/>
                </a:solidFill>
              </a:rPr>
              <a:t>6</a:t>
            </a:r>
            <a:endParaRPr lang="en-US" sz="1400" dirty="0"/>
          </a:p>
        </p:txBody>
      </p:sp>
      <p:sp>
        <p:nvSpPr>
          <p:cNvPr id="26" name="Text 24"/>
          <p:cNvSpPr txBox="1"/>
          <p:nvPr/>
        </p:nvSpPr>
        <p:spPr>
          <a:xfrm>
            <a:off x="5166360" y="3017520"/>
            <a:ext cx="3520440" cy="292608"/>
          </a:xfrm>
          <a:prstGeom prst="rect">
            <a:avLst/>
          </a:prstGeom>
          <a:noFill/>
          <a:ln/>
        </p:spPr>
        <p:txBody>
          <a:bodyPr wrap="square" lIns="0" tIns="0" rIns="0" bIns="0" rtlCol="0" anchor="ctr"/>
          <a:lstStyle/>
          <a:p>
            <a:pPr indent="0" marL="0">
              <a:buNone/>
            </a:pPr>
            <a:r>
              <a:rPr lang="en-US" sz="1400" b="1" dirty="0">
                <a:solidFill>
                  <a:schemeClr val="accent1"/>
                </a:solidFill>
              </a:rPr>
              <a:t>Its content is the resurrection</a:t>
            </a:r>
            <a:endParaRPr lang="en-US" sz="1400" dirty="0"/>
          </a:p>
        </p:txBody>
      </p:sp>
      <p:sp>
        <p:nvSpPr>
          <p:cNvPr id="27" name="Text 25"/>
          <p:cNvSpPr txBox="1"/>
          <p:nvPr/>
        </p:nvSpPr>
        <p:spPr>
          <a:xfrm>
            <a:off x="5166360" y="3310128"/>
            <a:ext cx="3520440" cy="502920"/>
          </a:xfrm>
          <a:prstGeom prst="rect">
            <a:avLst/>
          </a:prstGeom>
          <a:noFill/>
          <a:ln/>
        </p:spPr>
        <p:txBody>
          <a:bodyPr wrap="square" lIns="0" tIns="0" rIns="0" bIns="0" rtlCol="0" anchor="t"/>
          <a:lstStyle/>
          <a:p>
            <a:pPr indent="0" marL="0">
              <a:buNone/>
            </a:pPr>
            <a:r>
              <a:rPr lang="en-US" sz="1200" dirty="0">
                <a:solidFill>
                  <a:schemeClr val="bg1"/>
                </a:solidFill>
              </a:rPr>
              <a:t>Died, buried, raised the third day, seen by Peter, the Twelve, 500+, James</a:t>
            </a:r>
            <a:endParaRPr lang="en-US" sz="1200" dirty="0"/>
          </a:p>
        </p:txBody>
      </p:sp>
      <p:sp>
        <p:nvSpPr>
          <p:cNvPr id="28" name="card"/>
          <p:cNvSpPr/>
          <p:nvPr/>
        </p:nvSpPr>
        <p:spPr>
          <a:xfrm>
            <a:off x="457200" y="3904488"/>
            <a:ext cx="8229600" cy="566928"/>
          </a:xfrm>
          <a:prstGeom prst="roundRect">
            <a:avLst>
              <a:gd name="adj" fmla="val 12903"/>
            </a:avLst>
          </a:prstGeom>
          <a:solidFill>
            <a:schemeClr val="tx2"/>
          </a:solidFill>
          <a:ln/>
        </p:spPr>
      </p:sp>
      <p:sp>
        <p:nvSpPr>
          <p:cNvPr id="29" name="Text 27"/>
          <p:cNvSpPr txBox="1"/>
          <p:nvPr/>
        </p:nvSpPr>
        <p:spPr>
          <a:xfrm>
            <a:off x="640080" y="3904488"/>
            <a:ext cx="7863840" cy="566928"/>
          </a:xfrm>
          <a:prstGeom prst="rect">
            <a:avLst/>
          </a:prstGeom>
          <a:noFill/>
          <a:ln/>
        </p:spPr>
        <p:txBody>
          <a:bodyPr wrap="square" lIns="0" tIns="0" rIns="0" bIns="0" rtlCol="0" anchor="ctr"/>
          <a:lstStyle/>
          <a:p>
            <a:pPr indent="0" marL="0">
              <a:buNone/>
            </a:pPr>
            <a:r>
              <a:rPr lang="en-US" sz="1300" i="1" dirty="0">
                <a:solidFill>
                  <a:schemeClr val="accent4"/>
                </a:solidFill>
              </a:rPr>
              <a:t>The resurrection was the church’s founding message while eyewitnesses lived. Legend needs generations to displace history; here there is no gap at all.</a:t>
            </a:r>
            <a:endParaRPr lang="en-US" sz="1300" dirty="0"/>
          </a:p>
        </p:txBody>
      </p:sp>
      <p:sp>
        <p:nvSpPr>
          <p:cNvPr id="30" name="Text 28"/>
          <p:cNvSpPr txBox="1"/>
          <p:nvPr/>
        </p:nvSpPr>
        <p:spPr>
          <a:xfrm>
            <a:off x="457200" y="4544568"/>
            <a:ext cx="7680960" cy="201168"/>
          </a:xfrm>
          <a:prstGeom prst="rect">
            <a:avLst/>
          </a:prstGeom>
          <a:noFill/>
          <a:ln/>
        </p:spPr>
        <p:txBody>
          <a:bodyPr wrap="square" lIns="0" tIns="0" rIns="0" bIns="0" rtlCol="0" anchor="t"/>
          <a:lstStyle/>
          <a:p>
            <a:pPr indent="0" marL="0">
              <a:buNone/>
            </a:pPr>
            <a:r>
              <a:rPr lang="en-US" sz="900" dirty="0">
                <a:solidFill>
                  <a:schemeClr val="bg2"/>
                </a:solidFill>
              </a:rPr>
              <a:t>Gallio inscription, SIG³ 801D; Habermas &amp; Licona (2004), 52–53, 260; Lüdemann (1994), 38; Dunn (2003), 855; A. N. Sherwin-White, Roman Society and Roman Law in the NT (1963), 188–91</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A lawyer’s verdict</a:t>
            </a:r>
            <a:endParaRPr lang="en-US" sz="3200" dirty="0"/>
          </a:p>
        </p:txBody>
      </p:sp>
      <p:sp>
        <p:nvSpPr>
          <p:cNvPr id="3" name="card"/>
          <p:cNvSpPr/>
          <p:nvPr/>
        </p:nvSpPr>
        <p:spPr>
          <a:xfrm>
            <a:off x="457200" y="1097280"/>
            <a:ext cx="2834640" cy="3566160"/>
          </a:xfrm>
          <a:prstGeom prst="roundRect">
            <a:avLst>
              <a:gd name="adj" fmla="val 2581"/>
            </a:avLst>
          </a:prstGeom>
          <a:solidFill>
            <a:schemeClr val="tx2"/>
          </a:solidFill>
          <a:ln/>
        </p:spPr>
      </p:sp>
      <p:sp>
        <p:nvSpPr>
          <p:cNvPr id="4" name="Text 2"/>
          <p:cNvSpPr txBox="1"/>
          <p:nvPr/>
        </p:nvSpPr>
        <p:spPr>
          <a:xfrm>
            <a:off x="640080" y="1234440"/>
            <a:ext cx="2468880" cy="411480"/>
          </a:xfrm>
          <a:prstGeom prst="rect">
            <a:avLst/>
          </a:prstGeom>
          <a:noFill/>
          <a:ln/>
        </p:spPr>
        <p:txBody>
          <a:bodyPr wrap="square" lIns="0" tIns="0" rIns="0" bIns="0" rtlCol="0" anchor="ctr"/>
          <a:lstStyle/>
          <a:p>
            <a:pPr indent="0" marL="0">
              <a:buNone/>
            </a:pPr>
            <a:r>
              <a:rPr lang="en-US" sz="2200" b="1" dirty="0">
                <a:solidFill>
                  <a:schemeClr val="accent1"/>
                </a:solidFill>
                <a:latin typeface="Cambria" pitchFamily="34" charset="0"/>
                <a:ea typeface="Cambria" pitchFamily="34" charset="-122"/>
                <a:cs typeface="Cambria" pitchFamily="34" charset="-120"/>
              </a:rPr>
              <a:t>Simon Greenleaf</a:t>
            </a:r>
            <a:endParaRPr lang="en-US" sz="2200" dirty="0"/>
          </a:p>
        </p:txBody>
      </p:sp>
      <p:sp>
        <p:nvSpPr>
          <p:cNvPr id="5" name="Text 3"/>
          <p:cNvSpPr txBox="1"/>
          <p:nvPr/>
        </p:nvSpPr>
        <p:spPr>
          <a:xfrm>
            <a:off x="640080" y="1645920"/>
            <a:ext cx="2468880" cy="274320"/>
          </a:xfrm>
          <a:prstGeom prst="rect">
            <a:avLst/>
          </a:prstGeom>
          <a:noFill/>
          <a:ln/>
        </p:spPr>
        <p:txBody>
          <a:bodyPr wrap="square" lIns="0" tIns="0" rIns="0" bIns="0" rtlCol="0" anchor="ctr"/>
          <a:lstStyle/>
          <a:p>
            <a:pPr indent="0" marL="0">
              <a:buNone/>
            </a:pPr>
            <a:r>
              <a:rPr lang="en-US" sz="1200" dirty="0">
                <a:solidFill>
                  <a:schemeClr val="bg2"/>
                </a:solidFill>
              </a:rPr>
              <a:t>1783–1853</a:t>
            </a:r>
            <a:endParaRPr lang="en-US" sz="1200" dirty="0"/>
          </a:p>
        </p:txBody>
      </p:sp>
      <p:sp>
        <p:nvSpPr>
          <p:cNvPr id="6" name="Text 4"/>
          <p:cNvSpPr txBox="1"/>
          <p:nvPr/>
        </p:nvSpPr>
        <p:spPr>
          <a:xfrm>
            <a:off x="640080" y="2011680"/>
            <a:ext cx="2514600" cy="246888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bg1"/>
                </a:solidFill>
              </a:rPr>
              <a:t>Dane Professor of Law at Harvard</a:t>
            </a:r>
            <a:endParaRPr lang="en-US" sz="1300" dirty="0"/>
          </a:p>
          <a:p>
            <a:pPr marL="342900" indent="-342900">
              <a:spcAft>
                <a:spcPts val="600"/>
              </a:spcAft>
              <a:buSzPct val="100000"/>
              <a:buChar char="•"/>
            </a:pPr>
            <a:r>
              <a:rPr lang="en-US" sz="1300" dirty="0">
                <a:solidFill>
                  <a:schemeClr val="bg1"/>
                </a:solidFill>
              </a:rPr>
              <a:t>Author of A Treatise on the Law of Evidence, a standard legal text of his day</a:t>
            </a:r>
            <a:endParaRPr lang="en-US" sz="1300" dirty="0"/>
          </a:p>
          <a:p>
            <a:pPr marL="342900" indent="-342900">
              <a:spcAft>
                <a:spcPts val="600"/>
              </a:spcAft>
              <a:buSzPct val="100000"/>
              <a:buChar char="•"/>
            </a:pPr>
            <a:r>
              <a:rPr lang="en-US" sz="1300" dirty="0">
                <a:solidFill>
                  <a:schemeClr val="bg1"/>
                </a:solidFill>
              </a:rPr>
              <a:t>Tested the Gospel writers by the rules of evidence used in court</a:t>
            </a:r>
            <a:endParaRPr lang="en-US" sz="1300" dirty="0"/>
          </a:p>
        </p:txBody>
      </p:sp>
      <p:sp>
        <p:nvSpPr>
          <p:cNvPr id="7" name="Text 5"/>
          <p:cNvSpPr txBox="1"/>
          <p:nvPr/>
        </p:nvSpPr>
        <p:spPr>
          <a:xfrm>
            <a:off x="3566160" y="1097280"/>
            <a:ext cx="5120640" cy="219456"/>
          </a:xfrm>
          <a:prstGeom prst="rect">
            <a:avLst/>
          </a:prstGeom>
          <a:noFill/>
          <a:ln/>
        </p:spPr>
        <p:txBody>
          <a:bodyPr wrap="square" lIns="0" tIns="0" rIns="0" bIns="0" rtlCol="0" anchor="ctr"/>
          <a:lstStyle/>
          <a:p>
            <a:pPr indent="0" marL="0">
              <a:buNone/>
            </a:pPr>
            <a:r>
              <a:rPr lang="en-US" sz="1000" b="1" spc="300" kern="0" dirty="0">
                <a:solidFill>
                  <a:schemeClr val="bg2"/>
                </a:solidFill>
              </a:rPr>
              <a:t>METHOD (§ 3)</a:t>
            </a:r>
            <a:endParaRPr lang="en-US" sz="1000" dirty="0"/>
          </a:p>
        </p:txBody>
      </p:sp>
      <p:sp>
        <p:nvSpPr>
          <p:cNvPr id="8" name="Text 6"/>
          <p:cNvSpPr txBox="1"/>
          <p:nvPr/>
        </p:nvSpPr>
        <p:spPr>
          <a:xfrm>
            <a:off x="3566160" y="1335024"/>
            <a:ext cx="5120640" cy="822960"/>
          </a:xfrm>
          <a:prstGeom prst="rect">
            <a:avLst/>
          </a:prstGeom>
          <a:noFill/>
          <a:ln/>
        </p:spPr>
        <p:txBody>
          <a:bodyPr wrap="square" lIns="0" tIns="0" rIns="0" bIns="0" rtlCol="0" anchor="t"/>
          <a:lstStyle/>
          <a:p>
            <a:pPr indent="0" marL="0">
              <a:buNone/>
            </a:pPr>
            <a:r>
              <a:rPr lang="en-US" sz="1500" i="1" dirty="0">
                <a:solidFill>
                  <a:schemeClr val="bg1"/>
                </a:solidFill>
              </a:rPr>
              <a:t>“We propose to test the veracity of these witnesses, by the same rules and means which are there employed [in courts].”</a:t>
            </a:r>
            <a:endParaRPr lang="en-US" sz="1500" dirty="0"/>
          </a:p>
        </p:txBody>
      </p:sp>
      <p:sp>
        <p:nvSpPr>
          <p:cNvPr id="9" name="Text 7"/>
          <p:cNvSpPr txBox="1"/>
          <p:nvPr/>
        </p:nvSpPr>
        <p:spPr>
          <a:xfrm>
            <a:off x="3566160" y="2212848"/>
            <a:ext cx="5120640" cy="219456"/>
          </a:xfrm>
          <a:prstGeom prst="rect">
            <a:avLst/>
          </a:prstGeom>
          <a:noFill/>
          <a:ln/>
        </p:spPr>
        <p:txBody>
          <a:bodyPr wrap="square" lIns="0" tIns="0" rIns="0" bIns="0" rtlCol="0" anchor="ctr"/>
          <a:lstStyle/>
          <a:p>
            <a:pPr indent="0" marL="0">
              <a:buNone/>
            </a:pPr>
            <a:r>
              <a:rPr lang="en-US" sz="1000" b="1" spc="300" kern="0" dirty="0">
                <a:solidFill>
                  <a:schemeClr val="bg2"/>
                </a:solidFill>
              </a:rPr>
              <a:t>VERDICT (§ 30)</a:t>
            </a:r>
            <a:endParaRPr lang="en-US" sz="1000" dirty="0"/>
          </a:p>
        </p:txBody>
      </p:sp>
      <p:sp>
        <p:nvSpPr>
          <p:cNvPr id="10" name="Text 8"/>
          <p:cNvSpPr txBox="1"/>
          <p:nvPr/>
        </p:nvSpPr>
        <p:spPr>
          <a:xfrm>
            <a:off x="3566160" y="2450592"/>
            <a:ext cx="5120640" cy="822960"/>
          </a:xfrm>
          <a:prstGeom prst="rect">
            <a:avLst/>
          </a:prstGeom>
          <a:noFill/>
          <a:ln/>
        </p:spPr>
        <p:txBody>
          <a:bodyPr wrap="square" lIns="0" tIns="0" rIns="0" bIns="0" rtlCol="0" anchor="t"/>
          <a:lstStyle/>
          <a:p>
            <a:pPr indent="0" marL="0">
              <a:buNone/>
            </a:pPr>
            <a:r>
              <a:rPr lang="en-US" sz="1500" i="1" dirty="0">
                <a:solidFill>
                  <a:schemeClr val="accent4"/>
                </a:solidFill>
              </a:rPr>
              <a:t>“It was therefore impossible that they could have persisted in affirming the truths they have narrated, had not Jesus actually risen from the dead.”</a:t>
            </a:r>
            <a:endParaRPr lang="en-US" sz="1500" dirty="0"/>
          </a:p>
        </p:txBody>
      </p:sp>
      <p:sp>
        <p:nvSpPr>
          <p:cNvPr id="11" name="Text 9"/>
          <p:cNvSpPr txBox="1"/>
          <p:nvPr/>
        </p:nvSpPr>
        <p:spPr>
          <a:xfrm>
            <a:off x="3566160" y="3328416"/>
            <a:ext cx="5120640" cy="219456"/>
          </a:xfrm>
          <a:prstGeom prst="rect">
            <a:avLst/>
          </a:prstGeom>
          <a:noFill/>
          <a:ln/>
        </p:spPr>
        <p:txBody>
          <a:bodyPr wrap="square" lIns="0" tIns="0" rIns="0" bIns="0" rtlCol="0" anchor="ctr"/>
          <a:lstStyle/>
          <a:p>
            <a:pPr indent="0" marL="0">
              <a:buNone/>
            </a:pPr>
            <a:r>
              <a:rPr lang="en-US" sz="1000" b="1" spc="300" kern="0" dirty="0">
                <a:solidFill>
                  <a:schemeClr val="bg2"/>
                </a:solidFill>
              </a:rPr>
              <a:t>CONCLUSION (§ 42)</a:t>
            </a:r>
            <a:endParaRPr lang="en-US" sz="1000" dirty="0"/>
          </a:p>
        </p:txBody>
      </p:sp>
      <p:sp>
        <p:nvSpPr>
          <p:cNvPr id="12" name="Text 10"/>
          <p:cNvSpPr txBox="1"/>
          <p:nvPr/>
        </p:nvSpPr>
        <p:spPr>
          <a:xfrm>
            <a:off x="3566160" y="3566160"/>
            <a:ext cx="5120640" cy="822960"/>
          </a:xfrm>
          <a:prstGeom prst="rect">
            <a:avLst/>
          </a:prstGeom>
          <a:noFill/>
          <a:ln/>
        </p:spPr>
        <p:txBody>
          <a:bodyPr wrap="square" lIns="0" tIns="0" rIns="0" bIns="0" rtlCol="0" anchor="t"/>
          <a:lstStyle/>
          <a:p>
            <a:pPr indent="0" marL="0">
              <a:buNone/>
            </a:pPr>
            <a:r>
              <a:rPr lang="en-US" sz="1500" i="1" dirty="0">
                <a:solidFill>
                  <a:schemeClr val="bg1"/>
                </a:solidFill>
              </a:rPr>
              <a:t>“The result, it is confidently believed, will be an undoubting conviction of their integrity, ability, and truth.”</a:t>
            </a:r>
            <a:endParaRPr lang="en-US" sz="1500" dirty="0"/>
          </a:p>
        </p:txBody>
      </p:sp>
      <p:sp>
        <p:nvSpPr>
          <p:cNvPr id="13" name="Text 11"/>
          <p:cNvSpPr txBox="1"/>
          <p:nvPr/>
        </p:nvSpPr>
        <p:spPr>
          <a:xfrm>
            <a:off x="3566160" y="4434840"/>
            <a:ext cx="5120640" cy="320040"/>
          </a:xfrm>
          <a:prstGeom prst="rect">
            <a:avLst/>
          </a:prstGeom>
          <a:noFill/>
          <a:ln/>
        </p:spPr>
        <p:txBody>
          <a:bodyPr wrap="square" lIns="0" tIns="0" rIns="0" bIns="0" rtlCol="0" anchor="t"/>
          <a:lstStyle/>
          <a:p>
            <a:pPr indent="0" marL="0">
              <a:buNone/>
            </a:pPr>
            <a:r>
              <a:rPr lang="en-US" sz="900" dirty="0">
                <a:solidFill>
                  <a:schemeClr val="accent1"/>
                </a:solidFill>
              </a:rPr>
              <a:t>Simon Greenleaf, An Examination of the Testimony of the Four Evangelists by the Rules of Evidence Administered in Courts of Justice (2nd ed., 1847)</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Prophecy fulfilled: the fall of Tyre</a:t>
            </a:r>
            <a:endParaRPr lang="en-US" sz="3200" dirty="0"/>
          </a:p>
        </p:txBody>
      </p:sp>
      <p:sp>
        <p:nvSpPr>
          <p:cNvPr id="3" name="card"/>
          <p:cNvSpPr/>
          <p:nvPr/>
        </p:nvSpPr>
        <p:spPr>
          <a:xfrm>
            <a:off x="457200" y="1051560"/>
            <a:ext cx="3977640" cy="1874520"/>
          </a:xfrm>
          <a:prstGeom prst="roundRect">
            <a:avLst>
              <a:gd name="adj" fmla="val 3902"/>
            </a:avLst>
          </a:prstGeom>
          <a:solidFill>
            <a:schemeClr val="tx2"/>
          </a:solidFill>
          <a:ln/>
        </p:spPr>
      </p:sp>
      <p:sp>
        <p:nvSpPr>
          <p:cNvPr id="4" name="Text 2"/>
          <p:cNvSpPr txBox="1"/>
          <p:nvPr/>
        </p:nvSpPr>
        <p:spPr>
          <a:xfrm>
            <a:off x="685800" y="1161288"/>
            <a:ext cx="3566160" cy="201168"/>
          </a:xfrm>
          <a:prstGeom prst="rect">
            <a:avLst/>
          </a:prstGeom>
          <a:noFill/>
          <a:ln/>
        </p:spPr>
        <p:txBody>
          <a:bodyPr wrap="square" lIns="0" tIns="0" rIns="0" bIns="0" rtlCol="0" anchor="ctr"/>
          <a:lstStyle/>
          <a:p>
            <a:pPr indent="0" marL="0">
              <a:buNone/>
            </a:pPr>
            <a:r>
              <a:rPr lang="en-US" sz="1000" b="1" spc="200" kern="0" dirty="0">
                <a:solidFill>
                  <a:schemeClr val="bg2"/>
                </a:solidFill>
              </a:rPr>
              <a:t>THE PREDICTION, c. 587–586 BC</a:t>
            </a:r>
            <a:endParaRPr lang="en-US" sz="1000" dirty="0"/>
          </a:p>
        </p:txBody>
      </p:sp>
      <p:sp>
        <p:nvSpPr>
          <p:cNvPr id="5" name="Text 3"/>
          <p:cNvSpPr txBox="1"/>
          <p:nvPr/>
        </p:nvSpPr>
        <p:spPr>
          <a:xfrm>
            <a:off x="685800" y="1389888"/>
            <a:ext cx="3566160" cy="777240"/>
          </a:xfrm>
          <a:prstGeom prst="rect">
            <a:avLst/>
          </a:prstGeom>
          <a:noFill/>
          <a:ln/>
        </p:spPr>
        <p:txBody>
          <a:bodyPr wrap="square" lIns="0" tIns="0" rIns="0" bIns="0" rtlCol="0" anchor="t"/>
          <a:lstStyle/>
          <a:p>
            <a:pPr indent="0" marL="0">
              <a:buNone/>
            </a:pPr>
            <a:r>
              <a:rPr lang="en-US" sz="1500" b="1" i="1" dirty="0">
                <a:solidFill>
                  <a:schemeClr val="accent1"/>
                </a:solidFill>
              </a:rPr>
              <a:t>“Your stones and timber and soil they will cast into the midst of the waters.”</a:t>
            </a:r>
            <a:endParaRPr lang="en-US" sz="1500" dirty="0"/>
          </a:p>
        </p:txBody>
      </p:sp>
      <p:sp>
        <p:nvSpPr>
          <p:cNvPr id="6" name="Text 4"/>
          <p:cNvSpPr txBox="1"/>
          <p:nvPr/>
        </p:nvSpPr>
        <p:spPr>
          <a:xfrm>
            <a:off x="685800" y="2194560"/>
            <a:ext cx="3566160" cy="685800"/>
          </a:xfrm>
          <a:prstGeom prst="rect">
            <a:avLst/>
          </a:prstGeom>
          <a:noFill/>
          <a:ln/>
        </p:spPr>
        <p:txBody>
          <a:bodyPr wrap="square" lIns="0" tIns="0" rIns="0" bIns="0" rtlCol="0" anchor="t"/>
          <a:lstStyle/>
          <a:p>
            <a:pPr indent="0" marL="0">
              <a:buNone/>
            </a:pPr>
            <a:r>
              <a:rPr lang="en-US" sz="1200" dirty="0">
                <a:solidFill>
                  <a:schemeClr val="bg1"/>
                </a:solidFill>
              </a:rPr>
              <a:t>Ezekiel 26:12. Tyre would become “a bare rock … a place for the spreading of nets” (26:4–5, 14).</a:t>
            </a:r>
            <a:endParaRPr lang="en-US" sz="1200" dirty="0"/>
          </a:p>
        </p:txBody>
      </p:sp>
      <p:sp>
        <p:nvSpPr>
          <p:cNvPr id="7" name="card"/>
          <p:cNvSpPr/>
          <p:nvPr/>
        </p:nvSpPr>
        <p:spPr>
          <a:xfrm>
            <a:off x="4709160" y="1051560"/>
            <a:ext cx="3977640" cy="1874520"/>
          </a:xfrm>
          <a:prstGeom prst="roundRect">
            <a:avLst>
              <a:gd name="adj" fmla="val 3902"/>
            </a:avLst>
          </a:prstGeom>
          <a:solidFill>
            <a:schemeClr val="tx2"/>
          </a:solidFill>
          <a:ln/>
        </p:spPr>
      </p:sp>
      <p:sp>
        <p:nvSpPr>
          <p:cNvPr id="8" name="Text 6"/>
          <p:cNvSpPr txBox="1"/>
          <p:nvPr/>
        </p:nvSpPr>
        <p:spPr>
          <a:xfrm>
            <a:off x="4937760" y="1161288"/>
            <a:ext cx="3566160" cy="201168"/>
          </a:xfrm>
          <a:prstGeom prst="rect">
            <a:avLst/>
          </a:prstGeom>
          <a:noFill/>
          <a:ln/>
        </p:spPr>
        <p:txBody>
          <a:bodyPr wrap="square" lIns="0" tIns="0" rIns="0" bIns="0" rtlCol="0" anchor="ctr"/>
          <a:lstStyle/>
          <a:p>
            <a:pPr indent="0" marL="0">
              <a:buNone/>
            </a:pPr>
            <a:r>
              <a:rPr lang="en-US" sz="1000" b="1" spc="200" kern="0" dirty="0">
                <a:solidFill>
                  <a:schemeClr val="bg2"/>
                </a:solidFill>
              </a:rPr>
              <a:t>THE FULFILLMENT, 332 BC</a:t>
            </a:r>
            <a:endParaRPr lang="en-US" sz="1000" dirty="0"/>
          </a:p>
        </p:txBody>
      </p:sp>
      <p:sp>
        <p:nvSpPr>
          <p:cNvPr id="9" name="Text 7"/>
          <p:cNvSpPr txBox="1"/>
          <p:nvPr/>
        </p:nvSpPr>
        <p:spPr>
          <a:xfrm>
            <a:off x="4937760" y="1389888"/>
            <a:ext cx="3566160" cy="777240"/>
          </a:xfrm>
          <a:prstGeom prst="rect">
            <a:avLst/>
          </a:prstGeom>
          <a:noFill/>
          <a:ln/>
        </p:spPr>
        <p:txBody>
          <a:bodyPr wrap="square" lIns="0" tIns="0" rIns="0" bIns="0" rtlCol="0" anchor="t"/>
          <a:lstStyle/>
          <a:p>
            <a:pPr indent="0" marL="0">
              <a:buNone/>
            </a:pPr>
            <a:r>
              <a:rPr lang="en-US" sz="1500" b="1" dirty="0">
                <a:solidFill>
                  <a:schemeClr val="accent4"/>
                </a:solidFill>
              </a:rPr>
              <a:t>Alexander the Great’s engineers scraped mainland Tyre’s ruins into the sea.</a:t>
            </a:r>
            <a:endParaRPr lang="en-US" sz="1500" dirty="0"/>
          </a:p>
        </p:txBody>
      </p:sp>
      <p:sp>
        <p:nvSpPr>
          <p:cNvPr id="10" name="Text 8"/>
          <p:cNvSpPr txBox="1"/>
          <p:nvPr/>
        </p:nvSpPr>
        <p:spPr>
          <a:xfrm>
            <a:off x="4937760" y="2194560"/>
            <a:ext cx="3566160" cy="685800"/>
          </a:xfrm>
          <a:prstGeom prst="rect">
            <a:avLst/>
          </a:prstGeom>
          <a:noFill/>
          <a:ln/>
        </p:spPr>
        <p:txBody>
          <a:bodyPr wrap="square" lIns="0" tIns="0" rIns="0" bIns="0" rtlCol="0" anchor="t"/>
          <a:lstStyle/>
          <a:p>
            <a:pPr indent="0" marL="0">
              <a:buNone/>
            </a:pPr>
            <a:r>
              <a:rPr lang="en-US" sz="1200" dirty="0">
                <a:solidFill>
                  <a:schemeClr val="bg1"/>
                </a:solidFill>
              </a:rPr>
              <a:t>“He demolished what was called Old Tyre and set many tens of thousands of men to work carrying stones to construct a mole.” Diodorus Siculus 17.40</a:t>
            </a:r>
            <a:endParaRPr lang="en-US" sz="1200" dirty="0"/>
          </a:p>
        </p:txBody>
      </p:sp>
      <p:sp>
        <p:nvSpPr>
          <p:cNvPr id="11" name="Text 9"/>
          <p:cNvSpPr txBox="1"/>
          <p:nvPr/>
        </p:nvSpPr>
        <p:spPr>
          <a:xfrm>
            <a:off x="457200" y="3090672"/>
            <a:ext cx="2560320" cy="274320"/>
          </a:xfrm>
          <a:prstGeom prst="rect">
            <a:avLst/>
          </a:prstGeom>
          <a:noFill/>
          <a:ln/>
        </p:spPr>
        <p:txBody>
          <a:bodyPr wrap="square" lIns="0" tIns="0" rIns="0" bIns="0" rtlCol="0" anchor="ctr"/>
          <a:lstStyle/>
          <a:p>
            <a:pPr indent="0" marL="0">
              <a:buNone/>
            </a:pPr>
            <a:r>
              <a:rPr lang="en-US" sz="1500" b="1" dirty="0">
                <a:solidFill>
                  <a:schemeClr val="accent1"/>
                </a:solidFill>
              </a:rPr>
              <a:t>Oddly specific</a:t>
            </a:r>
            <a:endParaRPr lang="en-US" sz="1500" dirty="0"/>
          </a:p>
        </p:txBody>
      </p:sp>
      <p:sp>
        <p:nvSpPr>
          <p:cNvPr id="12" name="Text 10"/>
          <p:cNvSpPr txBox="1"/>
          <p:nvPr/>
        </p:nvSpPr>
        <p:spPr>
          <a:xfrm>
            <a:off x="457200" y="3383280"/>
            <a:ext cx="2560320" cy="777240"/>
          </a:xfrm>
          <a:prstGeom prst="rect">
            <a:avLst/>
          </a:prstGeom>
          <a:noFill/>
          <a:ln/>
        </p:spPr>
        <p:txBody>
          <a:bodyPr wrap="square" lIns="0" tIns="0" rIns="0" bIns="0" rtlCol="0" anchor="t"/>
          <a:lstStyle/>
          <a:p>
            <a:pPr indent="0" marL="0">
              <a:buNone/>
            </a:pPr>
            <a:r>
              <a:rPr lang="en-US" sz="1300" dirty="0">
                <a:solidFill>
                  <a:schemeClr val="bg1"/>
                </a:solidFill>
              </a:rPr>
              <a:t>Armies burn and loot cities. They don’t throw a city’s rubble into the sea.</a:t>
            </a:r>
            <a:endParaRPr lang="en-US" sz="1300" dirty="0"/>
          </a:p>
        </p:txBody>
      </p:sp>
      <p:sp>
        <p:nvSpPr>
          <p:cNvPr id="13" name="Text 11"/>
          <p:cNvSpPr txBox="1"/>
          <p:nvPr/>
        </p:nvSpPr>
        <p:spPr>
          <a:xfrm>
            <a:off x="3291840" y="3090672"/>
            <a:ext cx="2560320" cy="274320"/>
          </a:xfrm>
          <a:prstGeom prst="rect">
            <a:avLst/>
          </a:prstGeom>
          <a:noFill/>
          <a:ln/>
        </p:spPr>
        <p:txBody>
          <a:bodyPr wrap="square" lIns="0" tIns="0" rIns="0" bIns="0" rtlCol="0" anchor="ctr"/>
          <a:lstStyle/>
          <a:p>
            <a:pPr indent="0" marL="0">
              <a:buNone/>
            </a:pPr>
            <a:r>
              <a:rPr lang="en-US" sz="1500" b="1" dirty="0">
                <a:solidFill>
                  <a:schemeClr val="accent1"/>
                </a:solidFill>
              </a:rPr>
              <a:t>Securely dated</a:t>
            </a:r>
            <a:endParaRPr lang="en-US" sz="1500" dirty="0"/>
          </a:p>
        </p:txBody>
      </p:sp>
      <p:sp>
        <p:nvSpPr>
          <p:cNvPr id="14" name="Text 12"/>
          <p:cNvSpPr txBox="1"/>
          <p:nvPr/>
        </p:nvSpPr>
        <p:spPr>
          <a:xfrm>
            <a:off x="3291840" y="3383280"/>
            <a:ext cx="2560320" cy="777240"/>
          </a:xfrm>
          <a:prstGeom prst="rect">
            <a:avLst/>
          </a:prstGeom>
          <a:noFill/>
          <a:ln/>
        </p:spPr>
        <p:txBody>
          <a:bodyPr wrap="square" lIns="0" tIns="0" rIns="0" bIns="0" rtlCol="0" anchor="t"/>
          <a:lstStyle/>
          <a:p>
            <a:pPr indent="0" marL="0">
              <a:buNone/>
            </a:pPr>
            <a:r>
              <a:rPr lang="en-US" sz="1300" dirty="0">
                <a:solidFill>
                  <a:schemeClr val="bg1"/>
                </a:solidFill>
              </a:rPr>
              <a:t>Ezekiel wrote during the Babylonian exile, about 250 years before Alexander.</a:t>
            </a:r>
            <a:endParaRPr lang="en-US" sz="1300" dirty="0"/>
          </a:p>
        </p:txBody>
      </p:sp>
      <p:sp>
        <p:nvSpPr>
          <p:cNvPr id="15" name="Text 13"/>
          <p:cNvSpPr txBox="1"/>
          <p:nvPr/>
        </p:nvSpPr>
        <p:spPr>
          <a:xfrm>
            <a:off x="6126480" y="3090672"/>
            <a:ext cx="2560320" cy="274320"/>
          </a:xfrm>
          <a:prstGeom prst="rect">
            <a:avLst/>
          </a:prstGeom>
          <a:noFill/>
          <a:ln/>
        </p:spPr>
        <p:txBody>
          <a:bodyPr wrap="square" lIns="0" tIns="0" rIns="0" bIns="0" rtlCol="0" anchor="ctr"/>
          <a:lstStyle/>
          <a:p>
            <a:pPr indent="0" marL="0">
              <a:buNone/>
            </a:pPr>
            <a:r>
              <a:rPr lang="en-US" sz="1500" b="1" dirty="0">
                <a:solidFill>
                  <a:schemeClr val="accent1"/>
                </a:solidFill>
              </a:rPr>
              <a:t>Best ancient source</a:t>
            </a:r>
            <a:endParaRPr lang="en-US" sz="1500" dirty="0"/>
          </a:p>
        </p:txBody>
      </p:sp>
      <p:sp>
        <p:nvSpPr>
          <p:cNvPr id="16" name="Text 14"/>
          <p:cNvSpPr txBox="1"/>
          <p:nvPr/>
        </p:nvSpPr>
        <p:spPr>
          <a:xfrm>
            <a:off x="6126480" y="3383280"/>
            <a:ext cx="2560320" cy="777240"/>
          </a:xfrm>
          <a:prstGeom prst="rect">
            <a:avLst/>
          </a:prstGeom>
          <a:noFill/>
          <a:ln/>
        </p:spPr>
        <p:txBody>
          <a:bodyPr wrap="square" lIns="0" tIns="0" rIns="0" bIns="0" rtlCol="0" anchor="t"/>
          <a:lstStyle/>
          <a:p>
            <a:pPr indent="0" marL="0">
              <a:buNone/>
            </a:pPr>
            <a:r>
              <a:rPr lang="en-US" sz="1300" dirty="0">
                <a:solidFill>
                  <a:schemeClr val="bg1"/>
                </a:solidFill>
              </a:rPr>
              <a:t>Arrian’s Anabasis (2.18–24), drawn from Ptolemy and Aristobulus, who marched with Alexander.</a:t>
            </a:r>
            <a:endParaRPr lang="en-US" sz="1300" dirty="0"/>
          </a:p>
        </p:txBody>
      </p:sp>
      <p:sp>
        <p:nvSpPr>
          <p:cNvPr id="17" name="Text 15"/>
          <p:cNvSpPr txBox="1"/>
          <p:nvPr/>
        </p:nvSpPr>
        <p:spPr>
          <a:xfrm>
            <a:off x="457200" y="4343400"/>
            <a:ext cx="7680960" cy="365760"/>
          </a:xfrm>
          <a:prstGeom prst="rect">
            <a:avLst/>
          </a:prstGeom>
          <a:noFill/>
          <a:ln/>
        </p:spPr>
        <p:txBody>
          <a:bodyPr wrap="square" lIns="0" tIns="0" rIns="0" bIns="0" rtlCol="0" anchor="t"/>
          <a:lstStyle/>
          <a:p>
            <a:pPr indent="0" marL="0">
              <a:buNone/>
            </a:pPr>
            <a:r>
              <a:rPr lang="en-US" sz="900" dirty="0">
                <a:solidFill>
                  <a:schemeClr val="bg2"/>
                </a:solidFill>
              </a:rPr>
              <a:t>Ezekiel 26:3–14 (ESV); Arrian, Anabasis of Alexander 2.18–24; Diodorus Siculus, Library of History 17.40–46 (Loeb); Curtius Rufus 4.2–4; Robin Lane Fox, Alexander the Great (1973), 181–92; Daniel I. Block, The Book of Ezekiel 25–48 (1998)</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“A place for the spreading of nets”</a:t>
            </a:r>
            <a:endParaRPr lang="en-US" sz="3200" dirty="0"/>
          </a:p>
        </p:txBody>
      </p:sp>
      <p:sp>
        <p:nvSpPr>
          <p:cNvPr id="3" name="card"/>
          <p:cNvSpPr/>
          <p:nvPr/>
        </p:nvSpPr>
        <p:spPr>
          <a:xfrm>
            <a:off x="457200" y="1051560"/>
            <a:ext cx="4206240" cy="3246120"/>
          </a:xfrm>
          <a:prstGeom prst="roundRect">
            <a:avLst>
              <a:gd name="adj" fmla="val 2254"/>
            </a:avLst>
          </a:prstGeom>
          <a:solidFill>
            <a:schemeClr val="tx2"/>
          </a:solidFill>
          <a:ln/>
        </p:spPr>
      </p:sp>
      <p:sp>
        <p:nvSpPr>
          <p:cNvPr id="4" name="Text 2"/>
          <p:cNvSpPr txBox="1"/>
          <p:nvPr/>
        </p:nvSpPr>
        <p:spPr>
          <a:xfrm>
            <a:off x="685800" y="1161288"/>
            <a:ext cx="3749040" cy="201168"/>
          </a:xfrm>
          <a:prstGeom prst="rect">
            <a:avLst/>
          </a:prstGeom>
          <a:noFill/>
          <a:ln/>
        </p:spPr>
        <p:txBody>
          <a:bodyPr wrap="square" lIns="0" tIns="0" rIns="0" bIns="0" rtlCol="0" anchor="ctr"/>
          <a:lstStyle/>
          <a:p>
            <a:pPr indent="0" marL="0">
              <a:buNone/>
            </a:pPr>
            <a:r>
              <a:rPr lang="en-US" sz="1000" b="1" spc="300" kern="0" dirty="0">
                <a:solidFill>
                  <a:schemeClr val="bg2"/>
                </a:solidFill>
              </a:rPr>
              <a:t>THE PROPHECY (ESV)</a:t>
            </a:r>
            <a:endParaRPr lang="en-US" sz="1000" dirty="0"/>
          </a:p>
        </p:txBody>
      </p:sp>
      <p:sp>
        <p:nvSpPr>
          <p:cNvPr id="5" name="Text 3"/>
          <p:cNvSpPr txBox="1"/>
          <p:nvPr/>
        </p:nvSpPr>
        <p:spPr>
          <a:xfrm>
            <a:off x="685800" y="1444752"/>
            <a:ext cx="3749040" cy="237744"/>
          </a:xfrm>
          <a:prstGeom prst="rect">
            <a:avLst/>
          </a:prstGeom>
          <a:noFill/>
          <a:ln/>
        </p:spPr>
        <p:txBody>
          <a:bodyPr wrap="square" lIns="0" tIns="0" rIns="0" bIns="0" rtlCol="0" anchor="ctr"/>
          <a:lstStyle/>
          <a:p>
            <a:pPr indent="0" marL="0">
              <a:buNone/>
            </a:pPr>
            <a:r>
              <a:rPr lang="en-US" sz="1200" b="1" dirty="0">
                <a:solidFill>
                  <a:schemeClr val="accent3"/>
                </a:solidFill>
              </a:rPr>
              <a:t>Ezekiel 26:4</a:t>
            </a:r>
            <a:endParaRPr lang="en-US" sz="1200" dirty="0"/>
          </a:p>
        </p:txBody>
      </p:sp>
      <p:sp>
        <p:nvSpPr>
          <p:cNvPr id="6" name="Text 4"/>
          <p:cNvSpPr txBox="1"/>
          <p:nvPr/>
        </p:nvSpPr>
        <p:spPr>
          <a:xfrm>
            <a:off x="685800" y="1691640"/>
            <a:ext cx="3749040" cy="640080"/>
          </a:xfrm>
          <a:prstGeom prst="rect">
            <a:avLst/>
          </a:prstGeom>
          <a:noFill/>
          <a:ln/>
        </p:spPr>
        <p:txBody>
          <a:bodyPr wrap="square" lIns="0" tIns="0" rIns="0" bIns="0" rtlCol="0" anchor="t"/>
          <a:lstStyle/>
          <a:p>
            <a:pPr indent="0" marL="0">
              <a:buNone/>
            </a:pPr>
            <a:r>
              <a:rPr lang="en-US" sz="1400" i="1" dirty="0">
                <a:solidFill>
                  <a:schemeClr val="bg1"/>
                </a:solidFill>
              </a:rPr>
              <a:t>“I will scrape her soil from her and make her a bare rock.”</a:t>
            </a:r>
            <a:endParaRPr lang="en-US" sz="1400" dirty="0"/>
          </a:p>
        </p:txBody>
      </p:sp>
      <p:sp>
        <p:nvSpPr>
          <p:cNvPr id="7" name="Text 5"/>
          <p:cNvSpPr txBox="1"/>
          <p:nvPr/>
        </p:nvSpPr>
        <p:spPr>
          <a:xfrm>
            <a:off x="685800" y="2267712"/>
            <a:ext cx="3749040" cy="237744"/>
          </a:xfrm>
          <a:prstGeom prst="rect">
            <a:avLst/>
          </a:prstGeom>
          <a:noFill/>
          <a:ln/>
        </p:spPr>
        <p:txBody>
          <a:bodyPr wrap="square" lIns="0" tIns="0" rIns="0" bIns="0" rtlCol="0" anchor="ctr"/>
          <a:lstStyle/>
          <a:p>
            <a:pPr indent="0" marL="0">
              <a:buNone/>
            </a:pPr>
            <a:r>
              <a:rPr lang="en-US" sz="1200" b="1" dirty="0">
                <a:solidFill>
                  <a:schemeClr val="accent3"/>
                </a:solidFill>
              </a:rPr>
              <a:t>Ezekiel 26:5</a:t>
            </a:r>
            <a:endParaRPr lang="en-US" sz="1200" dirty="0"/>
          </a:p>
        </p:txBody>
      </p:sp>
      <p:sp>
        <p:nvSpPr>
          <p:cNvPr id="8" name="Text 6"/>
          <p:cNvSpPr txBox="1"/>
          <p:nvPr/>
        </p:nvSpPr>
        <p:spPr>
          <a:xfrm>
            <a:off x="685800" y="2514600"/>
            <a:ext cx="3749040" cy="640080"/>
          </a:xfrm>
          <a:prstGeom prst="rect">
            <a:avLst/>
          </a:prstGeom>
          <a:noFill/>
          <a:ln/>
        </p:spPr>
        <p:txBody>
          <a:bodyPr wrap="square" lIns="0" tIns="0" rIns="0" bIns="0" rtlCol="0" anchor="t"/>
          <a:lstStyle/>
          <a:p>
            <a:pPr indent="0" marL="0">
              <a:buNone/>
            </a:pPr>
            <a:r>
              <a:rPr lang="en-US" sz="1400" i="1" dirty="0">
                <a:solidFill>
                  <a:schemeClr val="bg1"/>
                </a:solidFill>
              </a:rPr>
              <a:t>“She shall be in the midst of the sea a place for the spreading of nets, for I have spoken, declares the Lord GOD.”</a:t>
            </a:r>
            <a:endParaRPr lang="en-US" sz="1400" dirty="0"/>
          </a:p>
        </p:txBody>
      </p:sp>
      <p:sp>
        <p:nvSpPr>
          <p:cNvPr id="9" name="Text 7"/>
          <p:cNvSpPr txBox="1"/>
          <p:nvPr/>
        </p:nvSpPr>
        <p:spPr>
          <a:xfrm>
            <a:off x="685800" y="3310128"/>
            <a:ext cx="3749040" cy="237744"/>
          </a:xfrm>
          <a:prstGeom prst="rect">
            <a:avLst/>
          </a:prstGeom>
          <a:noFill/>
          <a:ln/>
        </p:spPr>
        <p:txBody>
          <a:bodyPr wrap="square" lIns="0" tIns="0" rIns="0" bIns="0" rtlCol="0" anchor="ctr"/>
          <a:lstStyle/>
          <a:p>
            <a:pPr indent="0" marL="0">
              <a:buNone/>
            </a:pPr>
            <a:r>
              <a:rPr lang="en-US" sz="1200" b="1" dirty="0">
                <a:solidFill>
                  <a:schemeClr val="accent3"/>
                </a:solidFill>
              </a:rPr>
              <a:t>Ezekiel 26:14</a:t>
            </a:r>
            <a:endParaRPr lang="en-US" sz="1200" dirty="0"/>
          </a:p>
        </p:txBody>
      </p:sp>
      <p:sp>
        <p:nvSpPr>
          <p:cNvPr id="10" name="Text 8"/>
          <p:cNvSpPr txBox="1"/>
          <p:nvPr/>
        </p:nvSpPr>
        <p:spPr>
          <a:xfrm>
            <a:off x="685800" y="3557016"/>
            <a:ext cx="3749040" cy="640080"/>
          </a:xfrm>
          <a:prstGeom prst="rect">
            <a:avLst/>
          </a:prstGeom>
          <a:noFill/>
          <a:ln/>
        </p:spPr>
        <p:txBody>
          <a:bodyPr wrap="square" lIns="0" tIns="0" rIns="0" bIns="0" rtlCol="0" anchor="t"/>
          <a:lstStyle/>
          <a:p>
            <a:pPr indent="0" marL="0">
              <a:buNone/>
            </a:pPr>
            <a:r>
              <a:rPr lang="en-US" sz="1400" i="1" dirty="0">
                <a:solidFill>
                  <a:schemeClr val="bg1"/>
                </a:solidFill>
              </a:rPr>
              <a:t>“I will make you a bare rock. You shall be a place for the spreading of nets.”</a:t>
            </a:r>
            <a:endParaRPr lang="en-US" sz="1400" dirty="0"/>
          </a:p>
        </p:txBody>
      </p:sp>
      <p:sp>
        <p:nvSpPr>
          <p:cNvPr id="11" name="card"/>
          <p:cNvSpPr/>
          <p:nvPr/>
        </p:nvSpPr>
        <p:spPr>
          <a:xfrm>
            <a:off x="4937760" y="1051560"/>
            <a:ext cx="3749040" cy="3246120"/>
          </a:xfrm>
          <a:prstGeom prst="roundRect">
            <a:avLst>
              <a:gd name="adj" fmla="val 2254"/>
            </a:avLst>
          </a:prstGeom>
          <a:solidFill>
            <a:schemeClr val="tx2"/>
          </a:solidFill>
          <a:ln/>
        </p:spPr>
      </p:sp>
      <p:sp>
        <p:nvSpPr>
          <p:cNvPr id="12" name="Text 10"/>
          <p:cNvSpPr txBox="1"/>
          <p:nvPr/>
        </p:nvSpPr>
        <p:spPr>
          <a:xfrm>
            <a:off x="5166360" y="1161288"/>
            <a:ext cx="3291840" cy="201168"/>
          </a:xfrm>
          <a:prstGeom prst="rect">
            <a:avLst/>
          </a:prstGeom>
          <a:noFill/>
          <a:ln/>
        </p:spPr>
        <p:txBody>
          <a:bodyPr wrap="square" lIns="0" tIns="0" rIns="0" bIns="0" rtlCol="0" anchor="ctr"/>
          <a:lstStyle/>
          <a:p>
            <a:pPr indent="0" marL="0">
              <a:buNone/>
            </a:pPr>
            <a:r>
              <a:rPr lang="en-US" sz="1000" b="1" spc="300" kern="0" dirty="0">
                <a:solidFill>
                  <a:schemeClr val="bg2"/>
                </a:solidFill>
              </a:rPr>
              <a:t>TYRE TODAY</a:t>
            </a:r>
            <a:endParaRPr lang="en-US" sz="1000" dirty="0"/>
          </a:p>
        </p:txBody>
      </p:sp>
      <p:pic>
        <p:nvPicPr>
          <p:cNvPr id="13" name="tyre_nets" descr="/private/tmp/claude-501/-Users-kynrek-Isolater/16221b55-4a13-4e0c-b4a5-ab49db02cd34/scratchpad/img/tyre_nets.jpg">    </p:cNvPr>
          <p:cNvPicPr>
            <a:picLocks noChangeAspect="1"/>
          </p:cNvPicPr>
          <p:nvPr/>
        </p:nvPicPr>
        <p:blipFill>
          <a:blip r:embed="rId1"/>
          <a:stretch>
            <a:fillRect/>
          </a:stretch>
        </p:blipFill>
        <p:spPr>
          <a:xfrm>
            <a:off x="5120640" y="1417806"/>
            <a:ext cx="3383280" cy="1900980"/>
          </a:xfrm>
          <a:prstGeom prst="rect">
            <a:avLst/>
          </a:prstGeom>
        </p:spPr>
      </p:pic>
      <p:sp>
        <p:nvSpPr>
          <p:cNvPr id="14" name="Text 11"/>
          <p:cNvSpPr txBox="1"/>
          <p:nvPr/>
        </p:nvSpPr>
        <p:spPr>
          <a:xfrm>
            <a:off x="5120640" y="3401568"/>
            <a:ext cx="1143000" cy="502920"/>
          </a:xfrm>
          <a:prstGeom prst="rect">
            <a:avLst/>
          </a:prstGeom>
          <a:noFill/>
          <a:ln/>
        </p:spPr>
        <p:txBody>
          <a:bodyPr wrap="square" lIns="0" tIns="0" rIns="0" bIns="0" rtlCol="0" anchor="ctr"/>
          <a:lstStyle/>
          <a:p>
            <a:pPr indent="0" marL="0">
              <a:buNone/>
            </a:pPr>
            <a:r>
              <a:rPr lang="en-US" sz="3000" b="1" dirty="0">
                <a:solidFill>
                  <a:schemeClr val="accent4"/>
                </a:solidFill>
                <a:latin typeface="Cambria" pitchFamily="34" charset="0"/>
                <a:ea typeface="Cambria" pitchFamily="34" charset="-122"/>
                <a:cs typeface="Cambria" pitchFamily="34" charset="-120"/>
              </a:rPr>
              <a:t>~700</a:t>
            </a:r>
            <a:endParaRPr lang="en-US" sz="3000" dirty="0"/>
          </a:p>
        </p:txBody>
      </p:sp>
      <p:sp>
        <p:nvSpPr>
          <p:cNvPr id="15" name="Text 12"/>
          <p:cNvSpPr txBox="1"/>
          <p:nvPr/>
        </p:nvSpPr>
        <p:spPr>
          <a:xfrm>
            <a:off x="6263640" y="3383280"/>
            <a:ext cx="2286000" cy="777240"/>
          </a:xfrm>
          <a:prstGeom prst="rect">
            <a:avLst/>
          </a:prstGeom>
          <a:noFill/>
          <a:ln/>
        </p:spPr>
        <p:txBody>
          <a:bodyPr wrap="square" lIns="0" tIns="0" rIns="0" bIns="0" rtlCol="0" anchor="t"/>
          <a:lstStyle/>
          <a:p>
            <a:pPr indent="0" marL="0">
              <a:buNone/>
            </a:pPr>
            <a:r>
              <a:rPr lang="en-US" sz="1200" dirty="0">
                <a:solidFill>
                  <a:schemeClr val="bg1"/>
                </a:solidFill>
              </a:rPr>
              <a:t>fishermen work about 270 boats from Tyre’s ancient harbor today (AP, 2024)</a:t>
            </a:r>
            <a:endParaRPr lang="en-US" sz="1200" dirty="0"/>
          </a:p>
        </p:txBody>
      </p:sp>
      <p:sp>
        <p:nvSpPr>
          <p:cNvPr id="16" name="Text 13"/>
          <p:cNvSpPr txBox="1"/>
          <p:nvPr/>
        </p:nvSpPr>
        <p:spPr>
          <a:xfrm>
            <a:off x="457200" y="4407408"/>
            <a:ext cx="7680960" cy="457200"/>
          </a:xfrm>
          <a:prstGeom prst="rect">
            <a:avLst/>
          </a:prstGeom>
          <a:noFill/>
          <a:ln/>
        </p:spPr>
        <p:txBody>
          <a:bodyPr wrap="square" lIns="0" tIns="0" rIns="0" bIns="0" rtlCol="0" anchor="t"/>
          <a:lstStyle/>
          <a:p>
            <a:pPr indent="0" marL="0">
              <a:buNone/>
            </a:pPr>
            <a:r>
              <a:rPr lang="en-US" sz="900" dirty="0">
                <a:solidFill>
                  <a:schemeClr val="bg2"/>
                </a:solidFill>
              </a:rPr>
              <a:t>Ezekiel 26:4–5, 14 (ESV); Associated Press, “Fishers at a Lebanese port hope ceasefire with Israel means normal life is returning” (Nov. 2024); World Bank, Cultural Heritage and Urban Development project, Tyre fishing harbor (2016). Photo: fishing nets on boats in Tyre harbor, Vyacheslav Argenberg (2008), Wikimedia Commons, CC BY 4.0</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Prophecy fulfilled: the fall of Nineveh</a:t>
            </a:r>
            <a:endParaRPr lang="en-US" sz="3200" dirty="0"/>
          </a:p>
        </p:txBody>
      </p:sp>
      <p:sp>
        <p:nvSpPr>
          <p:cNvPr id="3" name="card"/>
          <p:cNvSpPr/>
          <p:nvPr/>
        </p:nvSpPr>
        <p:spPr>
          <a:xfrm>
            <a:off x="457200" y="1051560"/>
            <a:ext cx="4206240" cy="3200400"/>
          </a:xfrm>
          <a:prstGeom prst="roundRect">
            <a:avLst>
              <a:gd name="adj" fmla="val 2286"/>
            </a:avLst>
          </a:prstGeom>
          <a:solidFill>
            <a:schemeClr val="tx2"/>
          </a:solidFill>
          <a:ln/>
        </p:spPr>
      </p:sp>
      <p:sp>
        <p:nvSpPr>
          <p:cNvPr id="4" name="Text 2"/>
          <p:cNvSpPr txBox="1"/>
          <p:nvPr/>
        </p:nvSpPr>
        <p:spPr>
          <a:xfrm>
            <a:off x="685800" y="1161288"/>
            <a:ext cx="3749040" cy="201168"/>
          </a:xfrm>
          <a:prstGeom prst="rect">
            <a:avLst/>
          </a:prstGeom>
          <a:noFill/>
          <a:ln/>
        </p:spPr>
        <p:txBody>
          <a:bodyPr wrap="square" lIns="0" tIns="0" rIns="0" bIns="0" rtlCol="0" anchor="ctr"/>
          <a:lstStyle/>
          <a:p>
            <a:pPr indent="0" marL="0">
              <a:buNone/>
            </a:pPr>
            <a:r>
              <a:rPr lang="en-US" sz="1000" b="1" spc="200" kern="0" dirty="0">
                <a:solidFill>
                  <a:schemeClr val="bg2"/>
                </a:solidFill>
              </a:rPr>
              <a:t>THE PROPHECY: NAHUM, c. 663–612 BC</a:t>
            </a:r>
            <a:endParaRPr lang="en-US" sz="1000" dirty="0"/>
          </a:p>
        </p:txBody>
      </p:sp>
      <p:sp>
        <p:nvSpPr>
          <p:cNvPr id="5" name="Text 3"/>
          <p:cNvSpPr txBox="1"/>
          <p:nvPr/>
        </p:nvSpPr>
        <p:spPr>
          <a:xfrm>
            <a:off x="685800" y="1444752"/>
            <a:ext cx="3749040" cy="219456"/>
          </a:xfrm>
          <a:prstGeom prst="rect">
            <a:avLst/>
          </a:prstGeom>
          <a:noFill/>
          <a:ln/>
        </p:spPr>
        <p:txBody>
          <a:bodyPr wrap="square" lIns="0" tIns="0" rIns="0" bIns="0" rtlCol="0" anchor="ctr"/>
          <a:lstStyle/>
          <a:p>
            <a:pPr indent="0" marL="0">
              <a:buNone/>
            </a:pPr>
            <a:r>
              <a:rPr lang="en-US" sz="1100" b="1" dirty="0">
                <a:solidFill>
                  <a:schemeClr val="accent3"/>
                </a:solidFill>
              </a:rPr>
              <a:t>Nahum 1:8</a:t>
            </a:r>
            <a:endParaRPr lang="en-US" sz="1100" dirty="0"/>
          </a:p>
        </p:txBody>
      </p:sp>
      <p:sp>
        <p:nvSpPr>
          <p:cNvPr id="6" name="Text 4"/>
          <p:cNvSpPr txBox="1"/>
          <p:nvPr/>
        </p:nvSpPr>
        <p:spPr>
          <a:xfrm>
            <a:off x="685800" y="1664208"/>
            <a:ext cx="3749040" cy="457200"/>
          </a:xfrm>
          <a:prstGeom prst="rect">
            <a:avLst/>
          </a:prstGeom>
          <a:noFill/>
          <a:ln/>
        </p:spPr>
        <p:txBody>
          <a:bodyPr wrap="square" lIns="0" tIns="0" rIns="0" bIns="0" rtlCol="0" anchor="t"/>
          <a:lstStyle/>
          <a:p>
            <a:pPr indent="0" marL="0">
              <a:buNone/>
            </a:pPr>
            <a:r>
              <a:rPr lang="en-US" sz="1300" i="1" dirty="0">
                <a:solidFill>
                  <a:schemeClr val="bg1"/>
                </a:solidFill>
              </a:rPr>
              <a:t>“With an overwhelming flood he will make a complete end of the adversaries.”</a:t>
            </a:r>
            <a:endParaRPr lang="en-US" sz="1300" dirty="0"/>
          </a:p>
        </p:txBody>
      </p:sp>
      <p:sp>
        <p:nvSpPr>
          <p:cNvPr id="7" name="Text 5"/>
          <p:cNvSpPr txBox="1"/>
          <p:nvPr/>
        </p:nvSpPr>
        <p:spPr>
          <a:xfrm>
            <a:off x="685800" y="2130552"/>
            <a:ext cx="3749040" cy="219456"/>
          </a:xfrm>
          <a:prstGeom prst="rect">
            <a:avLst/>
          </a:prstGeom>
          <a:noFill/>
          <a:ln/>
        </p:spPr>
        <p:txBody>
          <a:bodyPr wrap="square" lIns="0" tIns="0" rIns="0" bIns="0" rtlCol="0" anchor="ctr"/>
          <a:lstStyle/>
          <a:p>
            <a:pPr indent="0" marL="0">
              <a:buNone/>
            </a:pPr>
            <a:r>
              <a:rPr lang="en-US" sz="1100" b="1" dirty="0">
                <a:solidFill>
                  <a:schemeClr val="accent3"/>
                </a:solidFill>
              </a:rPr>
              <a:t>Nahum 2:6</a:t>
            </a:r>
            <a:endParaRPr lang="en-US" sz="1100" dirty="0"/>
          </a:p>
        </p:txBody>
      </p:sp>
      <p:sp>
        <p:nvSpPr>
          <p:cNvPr id="8" name="Text 6"/>
          <p:cNvSpPr txBox="1"/>
          <p:nvPr/>
        </p:nvSpPr>
        <p:spPr>
          <a:xfrm>
            <a:off x="685800" y="2350008"/>
            <a:ext cx="3749040" cy="457200"/>
          </a:xfrm>
          <a:prstGeom prst="rect">
            <a:avLst/>
          </a:prstGeom>
          <a:noFill/>
          <a:ln/>
        </p:spPr>
        <p:txBody>
          <a:bodyPr wrap="square" lIns="0" tIns="0" rIns="0" bIns="0" rtlCol="0" anchor="t"/>
          <a:lstStyle/>
          <a:p>
            <a:pPr indent="0" marL="0">
              <a:buNone/>
            </a:pPr>
            <a:r>
              <a:rPr lang="en-US" sz="1300" i="1" dirty="0">
                <a:solidFill>
                  <a:schemeClr val="bg1"/>
                </a:solidFill>
              </a:rPr>
              <a:t>“The river gates are opened; the palace melts away.”</a:t>
            </a:r>
            <a:endParaRPr lang="en-US" sz="1300" dirty="0"/>
          </a:p>
        </p:txBody>
      </p:sp>
      <p:sp>
        <p:nvSpPr>
          <p:cNvPr id="9" name="Text 7"/>
          <p:cNvSpPr txBox="1"/>
          <p:nvPr/>
        </p:nvSpPr>
        <p:spPr>
          <a:xfrm>
            <a:off x="685800" y="2816352"/>
            <a:ext cx="3749040" cy="219456"/>
          </a:xfrm>
          <a:prstGeom prst="rect">
            <a:avLst/>
          </a:prstGeom>
          <a:noFill/>
          <a:ln/>
        </p:spPr>
        <p:txBody>
          <a:bodyPr wrap="square" lIns="0" tIns="0" rIns="0" bIns="0" rtlCol="0" anchor="ctr"/>
          <a:lstStyle/>
          <a:p>
            <a:pPr indent="0" marL="0">
              <a:buNone/>
            </a:pPr>
            <a:r>
              <a:rPr lang="en-US" sz="1100" b="1" dirty="0">
                <a:solidFill>
                  <a:schemeClr val="accent3"/>
                </a:solidFill>
              </a:rPr>
              <a:t>Nahum 2:9</a:t>
            </a:r>
            <a:endParaRPr lang="en-US" sz="1100" dirty="0"/>
          </a:p>
        </p:txBody>
      </p:sp>
      <p:sp>
        <p:nvSpPr>
          <p:cNvPr id="10" name="Text 8"/>
          <p:cNvSpPr txBox="1"/>
          <p:nvPr/>
        </p:nvSpPr>
        <p:spPr>
          <a:xfrm>
            <a:off x="685800" y="3035808"/>
            <a:ext cx="3749040" cy="457200"/>
          </a:xfrm>
          <a:prstGeom prst="rect">
            <a:avLst/>
          </a:prstGeom>
          <a:noFill/>
          <a:ln/>
        </p:spPr>
        <p:txBody>
          <a:bodyPr wrap="square" lIns="0" tIns="0" rIns="0" bIns="0" rtlCol="0" anchor="t"/>
          <a:lstStyle/>
          <a:p>
            <a:pPr indent="0" marL="0">
              <a:buNone/>
            </a:pPr>
            <a:r>
              <a:rPr lang="en-US" sz="1300" i="1" dirty="0">
                <a:solidFill>
                  <a:schemeClr val="bg1"/>
                </a:solidFill>
              </a:rPr>
              <a:t>“Plunder the silver, plunder the gold! There is no end of the treasure.”</a:t>
            </a:r>
            <a:endParaRPr lang="en-US" sz="1300" dirty="0"/>
          </a:p>
        </p:txBody>
      </p:sp>
      <p:sp>
        <p:nvSpPr>
          <p:cNvPr id="11" name="Text 9"/>
          <p:cNvSpPr txBox="1"/>
          <p:nvPr/>
        </p:nvSpPr>
        <p:spPr>
          <a:xfrm>
            <a:off x="685800" y="3502152"/>
            <a:ext cx="3749040" cy="219456"/>
          </a:xfrm>
          <a:prstGeom prst="rect">
            <a:avLst/>
          </a:prstGeom>
          <a:noFill/>
          <a:ln/>
        </p:spPr>
        <p:txBody>
          <a:bodyPr wrap="square" lIns="0" tIns="0" rIns="0" bIns="0" rtlCol="0" anchor="ctr"/>
          <a:lstStyle/>
          <a:p>
            <a:pPr indent="0" marL="0">
              <a:buNone/>
            </a:pPr>
            <a:r>
              <a:rPr lang="en-US" sz="1100" b="1" dirty="0">
                <a:solidFill>
                  <a:schemeClr val="accent3"/>
                </a:solidFill>
              </a:rPr>
              <a:t>Nahum 3:13, 15</a:t>
            </a:r>
            <a:endParaRPr lang="en-US" sz="1100" dirty="0"/>
          </a:p>
        </p:txBody>
      </p:sp>
      <p:sp>
        <p:nvSpPr>
          <p:cNvPr id="12" name="Text 10"/>
          <p:cNvSpPr txBox="1"/>
          <p:nvPr/>
        </p:nvSpPr>
        <p:spPr>
          <a:xfrm>
            <a:off x="685800" y="3721608"/>
            <a:ext cx="3749040" cy="457200"/>
          </a:xfrm>
          <a:prstGeom prst="rect">
            <a:avLst/>
          </a:prstGeom>
          <a:noFill/>
          <a:ln/>
        </p:spPr>
        <p:txBody>
          <a:bodyPr wrap="square" lIns="0" tIns="0" rIns="0" bIns="0" rtlCol="0" anchor="t"/>
          <a:lstStyle/>
          <a:p>
            <a:pPr indent="0" marL="0">
              <a:buNone/>
            </a:pPr>
            <a:r>
              <a:rPr lang="en-US" sz="1300" i="1" dirty="0">
                <a:solidFill>
                  <a:schemeClr val="bg1"/>
                </a:solidFill>
              </a:rPr>
              <a:t>“Fire has devoured your bars … There will the fire devour you.”</a:t>
            </a:r>
            <a:endParaRPr lang="en-US" sz="1300" dirty="0"/>
          </a:p>
        </p:txBody>
      </p:sp>
      <p:sp>
        <p:nvSpPr>
          <p:cNvPr id="13" name="card"/>
          <p:cNvSpPr/>
          <p:nvPr/>
        </p:nvSpPr>
        <p:spPr>
          <a:xfrm>
            <a:off x="4937760" y="1051560"/>
            <a:ext cx="3749040" cy="3200400"/>
          </a:xfrm>
          <a:prstGeom prst="roundRect">
            <a:avLst>
              <a:gd name="adj" fmla="val 2286"/>
            </a:avLst>
          </a:prstGeom>
          <a:solidFill>
            <a:schemeClr val="tx2"/>
          </a:solidFill>
          <a:ln/>
        </p:spPr>
      </p:sp>
      <p:sp>
        <p:nvSpPr>
          <p:cNvPr id="14" name="Text 12"/>
          <p:cNvSpPr txBox="1"/>
          <p:nvPr/>
        </p:nvSpPr>
        <p:spPr>
          <a:xfrm>
            <a:off x="5166360" y="1161288"/>
            <a:ext cx="3291840" cy="201168"/>
          </a:xfrm>
          <a:prstGeom prst="rect">
            <a:avLst/>
          </a:prstGeom>
          <a:noFill/>
          <a:ln/>
        </p:spPr>
        <p:txBody>
          <a:bodyPr wrap="square" lIns="0" tIns="0" rIns="0" bIns="0" rtlCol="0" anchor="ctr"/>
          <a:lstStyle/>
          <a:p>
            <a:pPr indent="0" marL="0">
              <a:buNone/>
            </a:pPr>
            <a:r>
              <a:rPr lang="en-US" sz="1000" b="1" spc="200" kern="0" dirty="0">
                <a:solidFill>
                  <a:schemeClr val="bg2"/>
                </a:solidFill>
              </a:rPr>
              <a:t>THE FULFILLMENT, 612 BC</a:t>
            </a:r>
            <a:endParaRPr lang="en-US" sz="1000" dirty="0"/>
          </a:p>
        </p:txBody>
      </p:sp>
      <p:sp>
        <p:nvSpPr>
          <p:cNvPr id="15" name="Text 13"/>
          <p:cNvSpPr txBox="1"/>
          <p:nvPr/>
        </p:nvSpPr>
        <p:spPr>
          <a:xfrm>
            <a:off x="5166360" y="1417320"/>
            <a:ext cx="3291840" cy="594360"/>
          </a:xfrm>
          <a:prstGeom prst="rect">
            <a:avLst/>
          </a:prstGeom>
          <a:noFill/>
          <a:ln/>
        </p:spPr>
        <p:txBody>
          <a:bodyPr wrap="square" lIns="0" tIns="0" rIns="0" bIns="0" rtlCol="0" anchor="t"/>
          <a:lstStyle/>
          <a:p>
            <a:pPr indent="0" marL="0">
              <a:buNone/>
            </a:pPr>
            <a:r>
              <a:rPr lang="en-US" sz="1500" b="1" dirty="0">
                <a:solidFill>
                  <a:schemeClr val="accent4"/>
                </a:solidFill>
              </a:rPr>
              <a:t>Babylonians and Medes besieged Nineveh for three months.</a:t>
            </a:r>
            <a:endParaRPr lang="en-US" sz="1500" dirty="0"/>
          </a:p>
        </p:txBody>
      </p:sp>
      <p:sp>
        <p:nvSpPr>
          <p:cNvPr id="16" name="Text 14"/>
          <p:cNvSpPr txBox="1"/>
          <p:nvPr/>
        </p:nvSpPr>
        <p:spPr>
          <a:xfrm>
            <a:off x="5166360" y="2148840"/>
            <a:ext cx="3291840" cy="868680"/>
          </a:xfrm>
          <a:prstGeom prst="rect">
            <a:avLst/>
          </a:prstGeom>
          <a:noFill/>
          <a:ln/>
        </p:spPr>
        <p:txBody>
          <a:bodyPr wrap="square" lIns="0" tIns="0" rIns="0" bIns="0" rtlCol="0" anchor="t"/>
          <a:lstStyle/>
          <a:p>
            <a:pPr indent="0" marL="0">
              <a:buNone/>
            </a:pPr>
            <a:r>
              <a:rPr lang="en-US" sz="1400" i="1" dirty="0">
                <a:solidFill>
                  <a:schemeClr val="bg1"/>
                </a:solidFill>
              </a:rPr>
              <a:t>“They carried off the vast booty of the city and the temple and turned the city into a ruin heap.”</a:t>
            </a:r>
            <a:endParaRPr lang="en-US" sz="1400" dirty="0"/>
          </a:p>
        </p:txBody>
      </p:sp>
      <p:sp>
        <p:nvSpPr>
          <p:cNvPr id="17" name="Text 15"/>
          <p:cNvSpPr txBox="1"/>
          <p:nvPr/>
        </p:nvSpPr>
        <p:spPr>
          <a:xfrm>
            <a:off x="5166360" y="2971800"/>
            <a:ext cx="3291840" cy="228600"/>
          </a:xfrm>
          <a:prstGeom prst="rect">
            <a:avLst/>
          </a:prstGeom>
          <a:noFill/>
          <a:ln/>
        </p:spPr>
        <p:txBody>
          <a:bodyPr wrap="square" lIns="0" tIns="0" rIns="0" bIns="0" rtlCol="0" anchor="ctr"/>
          <a:lstStyle/>
          <a:p>
            <a:pPr indent="0" marL="0">
              <a:buNone/>
            </a:pPr>
            <a:r>
              <a:rPr lang="en-US" sz="1100" dirty="0">
                <a:solidFill>
                  <a:schemeClr val="accent1"/>
                </a:solidFill>
              </a:rPr>
              <a:t>Babylonian Chronicle (BM 21901), British Museum</a:t>
            </a:r>
            <a:endParaRPr lang="en-US" sz="1100" dirty="0"/>
          </a:p>
        </p:txBody>
      </p:sp>
      <p:sp>
        <p:nvSpPr>
          <p:cNvPr id="18" name="Text 16"/>
          <p:cNvSpPr txBox="1"/>
          <p:nvPr/>
        </p:nvSpPr>
        <p:spPr>
          <a:xfrm>
            <a:off x="5166360" y="3291840"/>
            <a:ext cx="3291840" cy="868680"/>
          </a:xfrm>
          <a:prstGeom prst="rect">
            <a:avLst/>
          </a:prstGeom>
          <a:noFill/>
          <a:ln/>
        </p:spPr>
        <p:txBody>
          <a:bodyPr wrap="square" lIns="0" tIns="0" rIns="0" bIns="0" rtlCol="0" anchor="t"/>
          <a:lstStyle/>
          <a:p>
            <a:pPr indent="0" marL="0">
              <a:buNone/>
            </a:pPr>
            <a:r>
              <a:rPr lang="en-US" sz="1200" dirty="0">
                <a:solidFill>
                  <a:schemeClr val="bg2"/>
                </a:solidFill>
              </a:rPr>
              <a:t>Excavators found burned palaces and the bodies of defenders at the city gates. Nineveh was never rebuilt.</a:t>
            </a:r>
            <a:endParaRPr lang="en-US" sz="1200" dirty="0"/>
          </a:p>
        </p:txBody>
      </p:sp>
      <p:sp>
        <p:nvSpPr>
          <p:cNvPr id="19" name="Text 17"/>
          <p:cNvSpPr txBox="1"/>
          <p:nvPr/>
        </p:nvSpPr>
        <p:spPr>
          <a:xfrm>
            <a:off x="457200" y="4315968"/>
            <a:ext cx="8229600" cy="274320"/>
          </a:xfrm>
          <a:prstGeom prst="rect">
            <a:avLst/>
          </a:prstGeom>
          <a:noFill/>
          <a:ln/>
        </p:spPr>
        <p:txBody>
          <a:bodyPr wrap="square" lIns="0" tIns="0" rIns="0" bIns="0" rtlCol="0" anchor="ctr"/>
          <a:lstStyle/>
          <a:p>
            <a:pPr indent="0" marL="0">
              <a:buNone/>
            </a:pPr>
            <a:r>
              <a:rPr lang="en-US" sz="1200" i="1" dirty="0">
                <a:solidFill>
                  <a:schemeClr val="accent1"/>
                </a:solidFill>
              </a:rPr>
              <a:t>Dating: Nahum describes the fall of Thebes (663 BC) as past (3:8–10) and the fall of Nineveh as still to come.</a:t>
            </a:r>
            <a:endParaRPr lang="en-US" sz="1200" dirty="0"/>
          </a:p>
        </p:txBody>
      </p:sp>
      <p:sp>
        <p:nvSpPr>
          <p:cNvPr id="20" name="Text 18"/>
          <p:cNvSpPr txBox="1"/>
          <p:nvPr/>
        </p:nvSpPr>
        <p:spPr>
          <a:xfrm>
            <a:off x="457200" y="4590288"/>
            <a:ext cx="7680960" cy="182880"/>
          </a:xfrm>
          <a:prstGeom prst="rect">
            <a:avLst/>
          </a:prstGeom>
          <a:noFill/>
          <a:ln/>
        </p:spPr>
        <p:txBody>
          <a:bodyPr wrap="square" lIns="0" tIns="0" rIns="0" bIns="0" rtlCol="0" anchor="t"/>
          <a:lstStyle/>
          <a:p>
            <a:pPr indent="0" marL="0">
              <a:buNone/>
            </a:pPr>
            <a:r>
              <a:rPr lang="en-US" sz="900" dirty="0">
                <a:solidFill>
                  <a:schemeClr val="bg2"/>
                </a:solidFill>
              </a:rPr>
              <a:t>Nahum 1:8; 2:6, 9; 3:8–15 (ESV); Fall of Nineveh Chronicle, BM 21901, trans. A. K. Grayson, Assyrian and Babylonian Chronicles (1975), no. 3</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Isaiah 53: written before Jesus</a:t>
            </a:r>
            <a:endParaRPr lang="en-US" sz="3200" dirty="0"/>
          </a:p>
        </p:txBody>
      </p:sp>
      <p:sp>
        <p:nvSpPr>
          <p:cNvPr id="3" name="card"/>
          <p:cNvSpPr/>
          <p:nvPr/>
        </p:nvSpPr>
        <p:spPr>
          <a:xfrm>
            <a:off x="457200" y="1051560"/>
            <a:ext cx="2926080" cy="3246120"/>
          </a:xfrm>
          <a:prstGeom prst="roundRect">
            <a:avLst>
              <a:gd name="adj" fmla="val 2500"/>
            </a:avLst>
          </a:prstGeom>
          <a:solidFill>
            <a:schemeClr val="tx2"/>
          </a:solidFill>
          <a:ln/>
        </p:spPr>
      </p:sp>
      <p:sp>
        <p:nvSpPr>
          <p:cNvPr id="4" name="Text 2"/>
          <p:cNvSpPr txBox="1"/>
          <p:nvPr/>
        </p:nvSpPr>
        <p:spPr>
          <a:xfrm>
            <a:off x="640080" y="1161288"/>
            <a:ext cx="2560320" cy="201168"/>
          </a:xfrm>
          <a:prstGeom prst="rect">
            <a:avLst/>
          </a:prstGeom>
          <a:noFill/>
          <a:ln/>
        </p:spPr>
        <p:txBody>
          <a:bodyPr wrap="square" lIns="0" tIns="0" rIns="0" bIns="0" rtlCol="0" anchor="ctr"/>
          <a:lstStyle/>
          <a:p>
            <a:pPr indent="0" marL="0">
              <a:buNone/>
            </a:pPr>
            <a:r>
              <a:rPr lang="en-US" sz="1000" b="1" spc="200" kern="0" dirty="0">
                <a:solidFill>
                  <a:schemeClr val="bg2"/>
                </a:solidFill>
              </a:rPr>
              <a:t>THE GREAT ISAIAH SCROLL</a:t>
            </a:r>
            <a:endParaRPr lang="en-US" sz="1000" dirty="0"/>
          </a:p>
        </p:txBody>
      </p:sp>
      <p:sp>
        <p:nvSpPr>
          <p:cNvPr id="5" name="Text 3"/>
          <p:cNvSpPr txBox="1"/>
          <p:nvPr/>
        </p:nvSpPr>
        <p:spPr>
          <a:xfrm>
            <a:off x="640080" y="1389888"/>
            <a:ext cx="2560320" cy="548640"/>
          </a:xfrm>
          <a:prstGeom prst="rect">
            <a:avLst/>
          </a:prstGeom>
          <a:noFill/>
          <a:ln/>
        </p:spPr>
        <p:txBody>
          <a:bodyPr wrap="square" lIns="0" tIns="0" rIns="0" bIns="0" rtlCol="0" anchor="ctr"/>
          <a:lstStyle/>
          <a:p>
            <a:pPr indent="0" marL="0">
              <a:buNone/>
            </a:pPr>
            <a:r>
              <a:rPr lang="en-US" sz="3200" b="1" dirty="0">
                <a:solidFill>
                  <a:schemeClr val="accent1"/>
                </a:solidFill>
                <a:latin typeface="Cambria" pitchFamily="34" charset="0"/>
                <a:ea typeface="Cambria" pitchFamily="34" charset="-122"/>
                <a:cs typeface="Cambria" pitchFamily="34" charset="-120"/>
              </a:rPr>
              <a:t>c. 125 BC</a:t>
            </a:r>
            <a:endParaRPr lang="en-US" sz="3200" dirty="0"/>
          </a:p>
        </p:txBody>
      </p:sp>
      <p:sp>
        <p:nvSpPr>
          <p:cNvPr id="6" name="Text 4"/>
          <p:cNvSpPr txBox="1"/>
          <p:nvPr/>
        </p:nvSpPr>
        <p:spPr>
          <a:xfrm>
            <a:off x="640080" y="2011680"/>
            <a:ext cx="2606040" cy="219456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bg1"/>
                </a:solidFill>
              </a:rPr>
              <a:t>Found at Qumran in 1947</a:t>
            </a:r>
            <a:endParaRPr lang="en-US" sz="1300" dirty="0"/>
          </a:p>
          <a:p>
            <a:pPr marL="342900" indent="-342900">
              <a:spcAft>
                <a:spcPts val="600"/>
              </a:spcAft>
              <a:buSzPct val="100000"/>
              <a:buChar char="•"/>
            </a:pPr>
            <a:r>
              <a:rPr lang="en-US" sz="1300" dirty="0">
                <a:solidFill>
                  <a:schemeClr val="bg1"/>
                </a:solidFill>
              </a:rPr>
              <a:t>All 66 chapters of Isaiah, including chapter 53</a:t>
            </a:r>
            <a:endParaRPr lang="en-US" sz="1300" dirty="0"/>
          </a:p>
          <a:p>
            <a:pPr marL="342900" indent="-342900">
              <a:spcAft>
                <a:spcPts val="600"/>
              </a:spcAft>
              <a:buSzPct val="100000"/>
              <a:buChar char="•"/>
            </a:pPr>
            <a:r>
              <a:rPr lang="en-US" sz="1300" dirty="0">
                <a:solidFill>
                  <a:schemeClr val="bg1"/>
                </a:solidFill>
              </a:rPr>
              <a:t>Copied over a century before Jesus was born</a:t>
            </a:r>
            <a:endParaRPr lang="en-US" sz="1300" dirty="0"/>
          </a:p>
          <a:p>
            <a:pPr marL="342900" indent="-342900">
              <a:spcAft>
                <a:spcPts val="600"/>
              </a:spcAft>
              <a:buSzPct val="100000"/>
              <a:buChar char="•"/>
            </a:pPr>
            <a:r>
              <a:rPr lang="en-US" sz="1300" dirty="0">
                <a:solidFill>
                  <a:schemeClr val="bg1"/>
                </a:solidFill>
              </a:rPr>
              <a:t>Isaiah wrote c. 700 BC, centuries before crucifixion came into use</a:t>
            </a:r>
            <a:endParaRPr lang="en-US" sz="1300" dirty="0"/>
          </a:p>
        </p:txBody>
      </p:sp>
      <p:graphicFrame>
        <p:nvGraphicFramePr>
          <p:cNvPr id="27" name="Isaiah 53 table"/>
          <p:cNvGraphicFramePr>
            <a:graphicFrameLocks noGrp="1"/>
          </p:cNvGraphicFramePr>
          <p:nvPr>
            <p:extLst>
              <p:ext uri="{D42A27DB-BD31-4B8C-83A1-F6EECF244321}">
                <p14:modId xmlns:p14="http://schemas.microsoft.com/office/powerpoint/2010/main" val="1579011935"/>
              </p:ext>
            </p:extLst>
          </p:nvPr>
        </p:nvGraphicFramePr>
        <p:xfrm>
          <a:off x="3657600" y="1051560"/>
          <a:ext cx="5029200" cy="914400"/>
        </p:xfrm>
        <a:graphic>
          <a:graphicData uri="http://schemas.openxmlformats.org/drawingml/2006/table">
            <a:tbl>
              <a:tblPr/>
              <a:tblGrid>
                <a:gridCol w="2697480"/>
                <a:gridCol w="2331720"/>
              </a:tblGrid>
              <a:tr h="274320">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Isaiah 53 (ESV)</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accent1"/>
                    </a:solidFill>
                  </a:tcPr>
                </a:tc>
                <a:tc>
                  <a:txBody>
                    <a:bodyPr/>
                    <a:lstStyle/>
                    <a:p>
                      <a:pPr indent="0" marL="0">
                        <a:buNone/>
                      </a:pPr>
                      <a:r>
                        <a:rPr lang="en-US" sz="1100" b="1" dirty="0">
                          <a:solidFill>
                            <a:schemeClr val="tx1"/>
                          </a:solidFill>
                          <a:latin typeface="Calibri" pitchFamily="34" charset="0"/>
                          <a:ea typeface="Calibri" pitchFamily="34" charset="-122"/>
                          <a:cs typeface="Calibri" pitchFamily="34" charset="-120"/>
                        </a:rPr>
                        <a:t>Fulfilled in Jesus</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accent1"/>
                    </a:solidFill>
                  </a:tcPr>
                </a:tc>
              </a:tr>
              <a:tr h="621792">
                <a:tc>
                  <a:txBody>
                    <a:bodyPr/>
                    <a:lstStyle/>
                    <a:p>
                      <a:pPr indent="0" marL="0">
                        <a:buNone/>
                      </a:pPr>
                      <a:r>
                        <a:rPr lang="en-US" sz="1100" i="1" dirty="0">
                          <a:solidFill>
                            <a:schemeClr val="bg1"/>
                          </a:solidFill>
                          <a:latin typeface="Calibri" pitchFamily="34" charset="0"/>
                          <a:ea typeface="Calibri" pitchFamily="34" charset="-122"/>
                          <a:cs typeface="Calibri" pitchFamily="34" charset="-120"/>
                        </a:rPr>
                        <a:t>“He was despised and rejected by men” (53:3)</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Rejected, then given the most shameful death: Cicero said the very name of the cross should be far from Romans’ “thoughts, eyes, ears”</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tx2"/>
                    </a:solidFill>
                  </a:tcPr>
                </a:tc>
              </a:tr>
              <a:tr h="438912">
                <a:tc>
                  <a:txBody>
                    <a:bodyPr/>
                    <a:lstStyle/>
                    <a:p>
                      <a:pPr indent="0" marL="0">
                        <a:buNone/>
                      </a:pPr>
                      <a:r>
                        <a:rPr lang="en-US" sz="1100" i="1" dirty="0">
                          <a:solidFill>
                            <a:schemeClr val="bg1"/>
                          </a:solidFill>
                          <a:latin typeface="Calibri" pitchFamily="34" charset="0"/>
                          <a:ea typeface="Calibri" pitchFamily="34" charset="-122"/>
                          <a:cs typeface="Calibri" pitchFamily="34" charset="-120"/>
                        </a:rPr>
                        <a:t>“He was pierced for our transgressions” (53:5)</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Nailed to a cross; his side pierced (John 19:34; 20:25)</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tx1"/>
                    </a:solidFill>
                  </a:tcPr>
                </a:tc>
              </a:tr>
              <a:tr h="420624">
                <a:tc gridSpan="2">
                  <a:txBody>
                    <a:bodyPr/>
                    <a:lstStyle/>
                    <a:p>
                      <a:pPr algn="ctr" indent="0" marL="0">
                        <a:buNone/>
                      </a:pPr>
                      <a:r>
                        <a:rPr lang="en-US" sz="1100" b="1" dirty="0">
                          <a:solidFill>
                            <a:schemeClr val="accent1"/>
                          </a:solidFill>
                          <a:latin typeface="Calibri" pitchFamily="34" charset="0"/>
                          <a:ea typeface="Calibri" pitchFamily="34" charset="-122"/>
                          <a:cs typeface="Calibri" pitchFamily="34" charset="-120"/>
                        </a:rPr>
                        <a:t>Together, 53:3 and 53:5 describe crucifixion, yet Isaiah wrote c. 700 BC, about two centuries before its first recorded use (Persia, 519 BC)</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tcPr>
                </a:tc>
                <a:tc hMerge="1">
                  <a:tcPr/>
                </a:tc>
              </a:tr>
              <a:tr h="475488">
                <a:tc>
                  <a:txBody>
                    <a:bodyPr/>
                    <a:lstStyle/>
                    <a:p>
                      <a:pPr indent="0" marL="0">
                        <a:buNone/>
                      </a:pPr>
                      <a:r>
                        <a:rPr lang="en-US" sz="1100" i="1" dirty="0">
                          <a:solidFill>
                            <a:schemeClr val="bg1"/>
                          </a:solidFill>
                          <a:latin typeface="Calibri" pitchFamily="34" charset="0"/>
                          <a:ea typeface="Calibri" pitchFamily="34" charset="-122"/>
                          <a:cs typeface="Calibri" pitchFamily="34" charset="-120"/>
                        </a:rPr>
                        <a:t>“Like a lamb that is led to the slaughter … he opened not his mouth” (53:7)</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Silent before Pilate (Mark 15:5; Acts 8:32–35)</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tx2"/>
                    </a:solidFill>
                  </a:tcPr>
                </a:tc>
              </a:tr>
              <a:tr h="512064">
                <a:tc>
                  <a:txBody>
                    <a:bodyPr/>
                    <a:lstStyle/>
                    <a:p>
                      <a:pPr indent="0" marL="0">
                        <a:buNone/>
                      </a:pPr>
                      <a:r>
                        <a:rPr lang="en-US" sz="1100" i="1" dirty="0">
                          <a:solidFill>
                            <a:schemeClr val="bg1"/>
                          </a:solidFill>
                          <a:latin typeface="Calibri" pitchFamily="34" charset="0"/>
                          <a:ea typeface="Calibri" pitchFamily="34" charset="-122"/>
                          <a:cs typeface="Calibri" pitchFamily="34" charset="-120"/>
                        </a:rPr>
                        <a:t>“They made his grave with the wicked and with a rich man in his death” (53:9)</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Crucified between criminals, buried in a rich man’s tomb (Matt 27:38, 57–60)</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tx1"/>
                    </a:solidFill>
                  </a:tcPr>
                </a:tc>
              </a:tr>
              <a:tr h="365760">
                <a:tc>
                  <a:txBody>
                    <a:bodyPr/>
                    <a:lstStyle/>
                    <a:p>
                      <a:pPr indent="0" marL="0">
                        <a:buNone/>
                      </a:pPr>
                      <a:r>
                        <a:rPr lang="en-US" sz="1100" i="1" dirty="0">
                          <a:solidFill>
                            <a:schemeClr val="bg1"/>
                          </a:solidFill>
                          <a:latin typeface="Calibri" pitchFamily="34" charset="0"/>
                          <a:ea typeface="Calibri" pitchFamily="34" charset="-122"/>
                          <a:cs typeface="Calibri" pitchFamily="34" charset="-120"/>
                        </a:rPr>
                        <a:t>“Numbered with the transgressors” (53:12)</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100" dirty="0">
                          <a:solidFill>
                            <a:schemeClr val="bg1"/>
                          </a:solidFill>
                          <a:latin typeface="Calibri" pitchFamily="34" charset="0"/>
                          <a:ea typeface="Calibri" pitchFamily="34" charset="-122"/>
                          <a:cs typeface="Calibri" pitchFamily="34" charset="-120"/>
                        </a:rPr>
                        <a:t>Jesus applies this verse to himself (Luke 22:37)</a:t>
                      </a:r>
                      <a:endParaRPr lang="en-US" sz="1100" dirty="0">
                        <a:latin typeface="Calibri" charset="0"/>
                        <a:ea typeface="Calibri" charset="0"/>
                        <a:cs typeface="Calibri" charset="0"/>
                      </a:endParaRPr>
                    </a:p>
                  </a:txBody>
                  <a:tcPr marL="64008" marR="64008" marT="27432" marB="27432" anchor="ctr">
                    <a:lnL w="0" cap="flat" cmpd="sng" algn="ctr">
                      <a:noFill/>
                    </a:lnL>
                    <a:lnR w="0" cap="flat" cmpd="sng" algn="ctr">
                      <a:noFill/>
                    </a:lnR>
                    <a:lnT w="0" cap="flat" cmpd="sng" algn="ctr">
                      <a:noFill/>
                    </a:lnT>
                    <a:lnB w="0" cap="flat" cmpd="sng" algn="ctr">
                      <a:noFill/>
                    </a:lnB>
                    <a:solidFill>
                      <a:schemeClr val="tx2"/>
                    </a:solidFill>
                  </a:tcPr>
                </a:tc>
              </a:tr>
            </a:tbl>
          </a:graphicData>
        </a:graphic>
      </p:graphicFrame>
      <p:sp>
        <p:nvSpPr>
          <p:cNvPr id="8" name="Text 5"/>
          <p:cNvSpPr txBox="1"/>
          <p:nvPr/>
        </p:nvSpPr>
        <p:spPr>
          <a:xfrm>
            <a:off x="457200" y="4370832"/>
            <a:ext cx="8229600" cy="274320"/>
          </a:xfrm>
          <a:prstGeom prst="rect">
            <a:avLst/>
          </a:prstGeom>
          <a:noFill/>
          <a:ln/>
        </p:spPr>
        <p:txBody>
          <a:bodyPr wrap="square" lIns="0" tIns="0" rIns="0" bIns="0" rtlCol="0" anchor="ctr"/>
          <a:lstStyle/>
          <a:p>
            <a:pPr indent="0" marL="0">
              <a:buNone/>
            </a:pPr>
            <a:r>
              <a:rPr lang="en-US" sz="1300" i="1" dirty="0">
                <a:solidFill>
                  <a:schemeClr val="accent4"/>
                </a:solidFill>
              </a:rPr>
              <a:t>This copy existed generations before Jesus, so these words cannot be later Christian additions.</a:t>
            </a:r>
            <a:endParaRPr lang="en-US" sz="1300" dirty="0"/>
          </a:p>
        </p:txBody>
      </p:sp>
      <p:sp>
        <p:nvSpPr>
          <p:cNvPr id="9" name="Text 6"/>
          <p:cNvSpPr txBox="1"/>
          <p:nvPr/>
        </p:nvSpPr>
        <p:spPr>
          <a:xfrm>
            <a:off x="457200" y="4626864"/>
            <a:ext cx="7680960" cy="164592"/>
          </a:xfrm>
          <a:prstGeom prst="rect">
            <a:avLst/>
          </a:prstGeom>
          <a:noFill/>
          <a:ln/>
        </p:spPr>
        <p:txBody>
          <a:bodyPr wrap="square" lIns="0" tIns="0" rIns="0" bIns="0" rtlCol="0" anchor="t"/>
          <a:lstStyle/>
          <a:p>
            <a:pPr indent="0" marL="0">
              <a:buNone/>
            </a:pPr>
            <a:r>
              <a:rPr lang="en-US" sz="900" dirty="0">
                <a:solidFill>
                  <a:schemeClr val="bg2"/>
                </a:solidFill>
              </a:rPr>
              <a:t>Isaiah 53:3–12 (ESV); Great Isaiah Scroll (1QIsa-a), Israel Museum, Shrine of the Book; radiocarbon 356–103 BC, handwriting c. 150–100 BC</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Doubted, then dug up</a:t>
            </a:r>
            <a:endParaRPr lang="en-US" sz="3200" dirty="0"/>
          </a:p>
        </p:txBody>
      </p:sp>
      <p:sp>
        <p:nvSpPr>
          <p:cNvPr id="3" name="Text 1"/>
          <p:cNvSpPr txBox="1"/>
          <p:nvPr/>
        </p:nvSpPr>
        <p:spPr>
          <a:xfrm>
            <a:off x="457200" y="914400"/>
            <a:ext cx="8229600" cy="274320"/>
          </a:xfrm>
          <a:prstGeom prst="rect">
            <a:avLst/>
          </a:prstGeom>
          <a:noFill/>
          <a:ln/>
        </p:spPr>
        <p:txBody>
          <a:bodyPr wrap="square" lIns="0" tIns="0" rIns="0" bIns="0" rtlCol="0" anchor="ctr"/>
          <a:lstStyle/>
          <a:p>
            <a:pPr indent="0" marL="0">
              <a:buNone/>
            </a:pPr>
            <a:r>
              <a:rPr lang="en-US" sz="1300" i="1" dirty="0">
                <a:solidFill>
                  <a:schemeClr val="bg2"/>
                </a:solidFill>
              </a:rPr>
              <a:t>People and places once known almost only from the Bible, later confirmed by archaeology</a:t>
            </a:r>
            <a:endParaRPr lang="en-US" sz="1300" dirty="0"/>
          </a:p>
        </p:txBody>
      </p:sp>
      <p:sp>
        <p:nvSpPr>
          <p:cNvPr id="4" name="card"/>
          <p:cNvSpPr/>
          <p:nvPr/>
        </p:nvSpPr>
        <p:spPr>
          <a:xfrm>
            <a:off x="457200" y="1298448"/>
            <a:ext cx="4023360" cy="1463040"/>
          </a:xfrm>
          <a:prstGeom prst="roundRect">
            <a:avLst>
              <a:gd name="adj" fmla="val 5000"/>
            </a:avLst>
          </a:prstGeom>
          <a:solidFill>
            <a:schemeClr val="tx2"/>
          </a:solidFill>
          <a:ln/>
        </p:spPr>
      </p:sp>
      <p:sp>
        <p:nvSpPr>
          <p:cNvPr id="5" name="Text 3"/>
          <p:cNvSpPr txBox="1"/>
          <p:nvPr/>
        </p:nvSpPr>
        <p:spPr>
          <a:xfrm>
            <a:off x="658368" y="1389888"/>
            <a:ext cx="2468880" cy="292608"/>
          </a:xfrm>
          <a:prstGeom prst="rect">
            <a:avLst/>
          </a:prstGeom>
          <a:noFill/>
          <a:ln/>
        </p:spPr>
        <p:txBody>
          <a:bodyPr wrap="square" lIns="0" tIns="0" rIns="0" bIns="0" rtlCol="0" anchor="ctr"/>
          <a:lstStyle/>
          <a:p>
            <a:pPr indent="0" marL="0">
              <a:buNone/>
            </a:pPr>
            <a:r>
              <a:rPr lang="en-US" sz="1500" b="1" dirty="0">
                <a:solidFill>
                  <a:schemeClr val="accent1"/>
                </a:solidFill>
              </a:rPr>
              <a:t>The Hittite empire</a:t>
            </a:r>
            <a:endParaRPr lang="en-US" sz="1500" dirty="0"/>
          </a:p>
        </p:txBody>
      </p:sp>
      <p:sp>
        <p:nvSpPr>
          <p:cNvPr id="6" name="Text 4"/>
          <p:cNvSpPr txBox="1"/>
          <p:nvPr/>
        </p:nvSpPr>
        <p:spPr>
          <a:xfrm>
            <a:off x="3063240" y="1408176"/>
            <a:ext cx="1261872" cy="256032"/>
          </a:xfrm>
          <a:prstGeom prst="rect">
            <a:avLst/>
          </a:prstGeom>
          <a:noFill/>
          <a:ln/>
        </p:spPr>
        <p:txBody>
          <a:bodyPr wrap="square" lIns="0" tIns="0" rIns="0" bIns="0" rtlCol="0" anchor="ctr"/>
          <a:lstStyle/>
          <a:p>
            <a:pPr algn="r" indent="0" marL="0">
              <a:buNone/>
            </a:pPr>
            <a:r>
              <a:rPr lang="en-US" sz="1000" dirty="0">
                <a:solidFill>
                  <a:schemeClr val="accent3"/>
                </a:solidFill>
              </a:rPr>
              <a:t>Genesis 23; 2 Kings 7:6</a:t>
            </a:r>
            <a:endParaRPr lang="en-US" sz="1000" dirty="0"/>
          </a:p>
        </p:txBody>
      </p:sp>
      <p:sp>
        <p:nvSpPr>
          <p:cNvPr id="7" name="Text 5"/>
          <p:cNvSpPr txBox="1"/>
          <p:nvPr/>
        </p:nvSpPr>
        <p:spPr>
          <a:xfrm>
            <a:off x="658368" y="1682496"/>
            <a:ext cx="3639312" cy="603504"/>
          </a:xfrm>
          <a:prstGeom prst="rect">
            <a:avLst/>
          </a:prstGeom>
          <a:noFill/>
          <a:ln/>
        </p:spPr>
        <p:txBody>
          <a:bodyPr wrap="square" lIns="0" tIns="0" rIns="0" bIns="0" rtlCol="0" anchor="t"/>
          <a:lstStyle/>
          <a:p>
            <a:pPr indent="0" marL="0">
              <a:buNone/>
            </a:pPr>
            <a:r>
              <a:rPr lang="en-US" sz="1100" b="1" dirty="0">
                <a:solidFill>
                  <a:schemeClr val="accent2"/>
                </a:solidFill>
              </a:rPr>
              <a:t>Doubted: </a:t>
            </a:r>
            <a:pPr indent="0" marL="0">
              <a:buNone/>
            </a:pPr>
            <a:r>
              <a:rPr lang="en-US" sz="1100" dirty="0">
                <a:solidFill>
                  <a:schemeClr val="bg1"/>
                </a:solidFill>
              </a:rPr>
              <a:t>Not their existence but their power. F. W. Newman: “No Hittite kings can have compared in power with the king of Judah.”</a:t>
            </a:r>
            <a:endParaRPr lang="en-US" sz="1100" dirty="0"/>
          </a:p>
        </p:txBody>
      </p:sp>
      <p:sp>
        <p:nvSpPr>
          <p:cNvPr id="8" name="Text 6"/>
          <p:cNvSpPr txBox="1"/>
          <p:nvPr/>
        </p:nvSpPr>
        <p:spPr>
          <a:xfrm>
            <a:off x="658368" y="2304288"/>
            <a:ext cx="3639312" cy="475488"/>
          </a:xfrm>
          <a:prstGeom prst="rect">
            <a:avLst/>
          </a:prstGeom>
          <a:noFill/>
          <a:ln/>
        </p:spPr>
        <p:txBody>
          <a:bodyPr wrap="square" lIns="0" tIns="0" rIns="0" bIns="0" rtlCol="0" anchor="t"/>
          <a:lstStyle/>
          <a:p>
            <a:pPr indent="0" marL="0">
              <a:buNone/>
            </a:pPr>
            <a:r>
              <a:rPr lang="en-US" sz="1100" b="1" dirty="0">
                <a:solidFill>
                  <a:schemeClr val="accent4"/>
                </a:solidFill>
              </a:rPr>
              <a:t>Found 1906: </a:t>
            </a:r>
            <a:pPr indent="0" marL="0">
              <a:buNone/>
            </a:pPr>
            <a:r>
              <a:rPr lang="en-US" sz="1100" dirty="0">
                <a:solidFill>
                  <a:schemeClr val="bg1"/>
                </a:solidFill>
              </a:rPr>
              <a:t>Hattusa, Turkey: an imperial archive, including a treaty with Pharaoh Ramesses II as an equal</a:t>
            </a:r>
            <a:endParaRPr lang="en-US" sz="1100" dirty="0"/>
          </a:p>
        </p:txBody>
      </p:sp>
      <p:sp>
        <p:nvSpPr>
          <p:cNvPr id="9" name="card"/>
          <p:cNvSpPr/>
          <p:nvPr/>
        </p:nvSpPr>
        <p:spPr>
          <a:xfrm>
            <a:off x="4663440" y="1298448"/>
            <a:ext cx="4023360" cy="1463040"/>
          </a:xfrm>
          <a:prstGeom prst="roundRect">
            <a:avLst>
              <a:gd name="adj" fmla="val 5000"/>
            </a:avLst>
          </a:prstGeom>
          <a:solidFill>
            <a:schemeClr val="tx2"/>
          </a:solidFill>
          <a:ln/>
        </p:spPr>
      </p:sp>
      <p:sp>
        <p:nvSpPr>
          <p:cNvPr id="10" name="Text 8"/>
          <p:cNvSpPr txBox="1"/>
          <p:nvPr/>
        </p:nvSpPr>
        <p:spPr>
          <a:xfrm>
            <a:off x="4864608" y="1389888"/>
            <a:ext cx="2468880" cy="292608"/>
          </a:xfrm>
          <a:prstGeom prst="rect">
            <a:avLst/>
          </a:prstGeom>
          <a:noFill/>
          <a:ln/>
        </p:spPr>
        <p:txBody>
          <a:bodyPr wrap="square" lIns="0" tIns="0" rIns="0" bIns="0" rtlCol="0" anchor="ctr"/>
          <a:lstStyle/>
          <a:p>
            <a:pPr indent="0" marL="0">
              <a:buNone/>
            </a:pPr>
            <a:r>
              <a:rPr lang="en-US" sz="1500" b="1" dirty="0">
                <a:solidFill>
                  <a:schemeClr val="accent1"/>
                </a:solidFill>
              </a:rPr>
              <a:t>Sargon II</a:t>
            </a:r>
            <a:endParaRPr lang="en-US" sz="1500" dirty="0"/>
          </a:p>
        </p:txBody>
      </p:sp>
      <p:sp>
        <p:nvSpPr>
          <p:cNvPr id="11" name="Text 9"/>
          <p:cNvSpPr txBox="1"/>
          <p:nvPr/>
        </p:nvSpPr>
        <p:spPr>
          <a:xfrm>
            <a:off x="7269480" y="1408176"/>
            <a:ext cx="1261872" cy="256032"/>
          </a:xfrm>
          <a:prstGeom prst="rect">
            <a:avLst/>
          </a:prstGeom>
          <a:noFill/>
          <a:ln/>
        </p:spPr>
        <p:txBody>
          <a:bodyPr wrap="square" lIns="0" tIns="0" rIns="0" bIns="0" rtlCol="0" anchor="ctr"/>
          <a:lstStyle/>
          <a:p>
            <a:pPr algn="r" indent="0" marL="0">
              <a:buNone/>
            </a:pPr>
            <a:r>
              <a:rPr lang="en-US" sz="1000" dirty="0">
                <a:solidFill>
                  <a:schemeClr val="accent3"/>
                </a:solidFill>
              </a:rPr>
              <a:t>Isaiah 20:1</a:t>
            </a:r>
            <a:endParaRPr lang="en-US" sz="1000" dirty="0"/>
          </a:p>
        </p:txBody>
      </p:sp>
      <p:sp>
        <p:nvSpPr>
          <p:cNvPr id="12" name="Text 10"/>
          <p:cNvSpPr txBox="1"/>
          <p:nvPr/>
        </p:nvSpPr>
        <p:spPr>
          <a:xfrm>
            <a:off x="4864608" y="1682496"/>
            <a:ext cx="3639312" cy="603504"/>
          </a:xfrm>
          <a:prstGeom prst="rect">
            <a:avLst/>
          </a:prstGeom>
          <a:noFill/>
          <a:ln/>
        </p:spPr>
        <p:txBody>
          <a:bodyPr wrap="square" lIns="0" tIns="0" rIns="0" bIns="0" rtlCol="0" anchor="t"/>
          <a:lstStyle/>
          <a:p>
            <a:pPr indent="0" marL="0">
              <a:buNone/>
            </a:pPr>
            <a:r>
              <a:rPr lang="en-US" sz="1100" b="1" dirty="0">
                <a:solidFill>
                  <a:schemeClr val="accent2"/>
                </a:solidFill>
              </a:rPr>
              <a:t>Doubted: </a:t>
            </a:r>
            <a:pPr indent="0" marL="0">
              <a:buNone/>
            </a:pPr>
            <a:r>
              <a:rPr lang="en-US" sz="1100" dirty="0">
                <a:solidFill>
                  <a:schemeClr val="bg1"/>
                </a:solidFill>
              </a:rPr>
              <a:t>Isaiah calls him “Sargon the king of Assyria,” but scholars debated until the 1860s whether he was a separate king or another name for a known one.</a:t>
            </a:r>
            <a:endParaRPr lang="en-US" sz="1100" dirty="0"/>
          </a:p>
        </p:txBody>
      </p:sp>
      <p:sp>
        <p:nvSpPr>
          <p:cNvPr id="13" name="Text 11"/>
          <p:cNvSpPr txBox="1"/>
          <p:nvPr/>
        </p:nvSpPr>
        <p:spPr>
          <a:xfrm>
            <a:off x="4864608" y="2304288"/>
            <a:ext cx="3639312" cy="475488"/>
          </a:xfrm>
          <a:prstGeom prst="rect">
            <a:avLst/>
          </a:prstGeom>
          <a:noFill/>
          <a:ln/>
        </p:spPr>
        <p:txBody>
          <a:bodyPr wrap="square" lIns="0" tIns="0" rIns="0" bIns="0" rtlCol="0" anchor="t"/>
          <a:lstStyle/>
          <a:p>
            <a:pPr indent="0" marL="0">
              <a:buNone/>
            </a:pPr>
            <a:r>
              <a:rPr lang="en-US" sz="1100" b="1" dirty="0">
                <a:solidFill>
                  <a:schemeClr val="accent4"/>
                </a:solidFill>
              </a:rPr>
              <a:t>Found 1843: </a:t>
            </a:r>
            <a:pPr indent="0" marL="0">
              <a:buNone/>
            </a:pPr>
            <a:r>
              <a:rPr lang="en-US" sz="1100" dirty="0">
                <a:solidFill>
                  <a:schemeClr val="bg1"/>
                </a:solidFill>
              </a:rPr>
              <a:t>Botta uncovers his palace at Khorsabad, Iraq, with inscriptions recording his capture of Ashdod (Isaiah 20:1)</a:t>
            </a:r>
            <a:endParaRPr lang="en-US" sz="1100" dirty="0"/>
          </a:p>
        </p:txBody>
      </p:sp>
      <p:sp>
        <p:nvSpPr>
          <p:cNvPr id="14" name="card"/>
          <p:cNvSpPr/>
          <p:nvPr/>
        </p:nvSpPr>
        <p:spPr>
          <a:xfrm>
            <a:off x="457200" y="2871216"/>
            <a:ext cx="4023360" cy="1463040"/>
          </a:xfrm>
          <a:prstGeom prst="roundRect">
            <a:avLst>
              <a:gd name="adj" fmla="val 5000"/>
            </a:avLst>
          </a:prstGeom>
          <a:solidFill>
            <a:schemeClr val="tx2"/>
          </a:solidFill>
          <a:ln/>
        </p:spPr>
      </p:sp>
      <p:sp>
        <p:nvSpPr>
          <p:cNvPr id="15" name="Text 13"/>
          <p:cNvSpPr txBox="1"/>
          <p:nvPr/>
        </p:nvSpPr>
        <p:spPr>
          <a:xfrm>
            <a:off x="658368" y="2962656"/>
            <a:ext cx="2468880" cy="292608"/>
          </a:xfrm>
          <a:prstGeom prst="rect">
            <a:avLst/>
          </a:prstGeom>
          <a:noFill/>
          <a:ln/>
        </p:spPr>
        <p:txBody>
          <a:bodyPr wrap="square" lIns="0" tIns="0" rIns="0" bIns="0" rtlCol="0" anchor="ctr"/>
          <a:lstStyle/>
          <a:p>
            <a:pPr indent="0" marL="0">
              <a:buNone/>
            </a:pPr>
            <a:r>
              <a:rPr lang="en-US" sz="1500" b="1" dirty="0">
                <a:solidFill>
                  <a:schemeClr val="accent1"/>
                </a:solidFill>
              </a:rPr>
              <a:t>Belshazzar</a:t>
            </a:r>
            <a:endParaRPr lang="en-US" sz="1500" dirty="0"/>
          </a:p>
        </p:txBody>
      </p:sp>
      <p:sp>
        <p:nvSpPr>
          <p:cNvPr id="16" name="Text 14"/>
          <p:cNvSpPr txBox="1"/>
          <p:nvPr/>
        </p:nvSpPr>
        <p:spPr>
          <a:xfrm>
            <a:off x="3063240" y="2980944"/>
            <a:ext cx="1261872" cy="256032"/>
          </a:xfrm>
          <a:prstGeom prst="rect">
            <a:avLst/>
          </a:prstGeom>
          <a:noFill/>
          <a:ln/>
        </p:spPr>
        <p:txBody>
          <a:bodyPr wrap="square" lIns="0" tIns="0" rIns="0" bIns="0" rtlCol="0" anchor="ctr"/>
          <a:lstStyle/>
          <a:p>
            <a:pPr algn="r" indent="0" marL="0">
              <a:buNone/>
            </a:pPr>
            <a:r>
              <a:rPr lang="en-US" sz="1000" dirty="0">
                <a:solidFill>
                  <a:schemeClr val="accent3"/>
                </a:solidFill>
              </a:rPr>
              <a:t>Daniel 5</a:t>
            </a:r>
            <a:endParaRPr lang="en-US" sz="1000" dirty="0"/>
          </a:p>
        </p:txBody>
      </p:sp>
      <p:sp>
        <p:nvSpPr>
          <p:cNvPr id="17" name="Text 15"/>
          <p:cNvSpPr txBox="1"/>
          <p:nvPr/>
        </p:nvSpPr>
        <p:spPr>
          <a:xfrm>
            <a:off x="658368" y="3255264"/>
            <a:ext cx="3639312" cy="603504"/>
          </a:xfrm>
          <a:prstGeom prst="rect">
            <a:avLst/>
          </a:prstGeom>
          <a:noFill/>
          <a:ln/>
        </p:spPr>
        <p:txBody>
          <a:bodyPr wrap="square" lIns="0" tIns="0" rIns="0" bIns="0" rtlCol="0" anchor="t"/>
          <a:lstStyle/>
          <a:p>
            <a:pPr indent="0" marL="0">
              <a:buNone/>
            </a:pPr>
            <a:r>
              <a:rPr lang="en-US" sz="1100" b="1" dirty="0">
                <a:solidFill>
                  <a:schemeClr val="accent2"/>
                </a:solidFill>
              </a:rPr>
              <a:t>Doubted: </a:t>
            </a:r>
            <a:pPr indent="0" marL="0">
              <a:buNone/>
            </a:pPr>
            <a:r>
              <a:rPr lang="en-US" sz="1100" dirty="0">
                <a:solidFill>
                  <a:schemeClr val="bg1"/>
                </a:solidFill>
              </a:rPr>
              <a:t>Whether he existed at all. No record outside Daniel named him; ancient historians said Nabonidus was the last king.</a:t>
            </a:r>
            <a:endParaRPr lang="en-US" sz="1100" dirty="0"/>
          </a:p>
        </p:txBody>
      </p:sp>
      <p:sp>
        <p:nvSpPr>
          <p:cNvPr id="18" name="Text 16"/>
          <p:cNvSpPr txBox="1"/>
          <p:nvPr/>
        </p:nvSpPr>
        <p:spPr>
          <a:xfrm>
            <a:off x="658368" y="3877056"/>
            <a:ext cx="3639312" cy="475488"/>
          </a:xfrm>
          <a:prstGeom prst="rect">
            <a:avLst/>
          </a:prstGeom>
          <a:noFill/>
          <a:ln/>
        </p:spPr>
        <p:txBody>
          <a:bodyPr wrap="square" lIns="0" tIns="0" rIns="0" bIns="0" rtlCol="0" anchor="t"/>
          <a:lstStyle/>
          <a:p>
            <a:pPr indent="0" marL="0">
              <a:buNone/>
            </a:pPr>
            <a:r>
              <a:rPr lang="en-US" sz="1100" b="1" dirty="0">
                <a:solidFill>
                  <a:schemeClr val="accent4"/>
                </a:solidFill>
              </a:rPr>
              <a:t>Found 1854: </a:t>
            </a:r>
            <a:pPr indent="0" marL="0">
              <a:buNone/>
            </a:pPr>
            <a:r>
              <a:rPr lang="en-US" sz="1100" dirty="0">
                <a:solidFill>
                  <a:schemeClr val="bg1"/>
                </a:solidFill>
              </a:rPr>
              <a:t>A cylinder from Ur names him Nabonidus’s eldest son; later texts show he ruled Babylon for his father</a:t>
            </a:r>
            <a:endParaRPr lang="en-US" sz="1100" dirty="0"/>
          </a:p>
        </p:txBody>
      </p:sp>
      <p:sp>
        <p:nvSpPr>
          <p:cNvPr id="19" name="card"/>
          <p:cNvSpPr/>
          <p:nvPr/>
        </p:nvSpPr>
        <p:spPr>
          <a:xfrm>
            <a:off x="4663440" y="2871216"/>
            <a:ext cx="4023360" cy="1463040"/>
          </a:xfrm>
          <a:prstGeom prst="roundRect">
            <a:avLst>
              <a:gd name="adj" fmla="val 5000"/>
            </a:avLst>
          </a:prstGeom>
          <a:solidFill>
            <a:schemeClr val="tx2"/>
          </a:solidFill>
          <a:ln/>
        </p:spPr>
      </p:sp>
      <p:sp>
        <p:nvSpPr>
          <p:cNvPr id="20" name="Text 18"/>
          <p:cNvSpPr txBox="1"/>
          <p:nvPr/>
        </p:nvSpPr>
        <p:spPr>
          <a:xfrm>
            <a:off x="4864608" y="2962656"/>
            <a:ext cx="2468880" cy="292608"/>
          </a:xfrm>
          <a:prstGeom prst="rect">
            <a:avLst/>
          </a:prstGeom>
          <a:noFill/>
          <a:ln/>
        </p:spPr>
        <p:txBody>
          <a:bodyPr wrap="square" lIns="0" tIns="0" rIns="0" bIns="0" rtlCol="0" anchor="ctr"/>
          <a:lstStyle/>
          <a:p>
            <a:pPr indent="0" marL="0">
              <a:buNone/>
            </a:pPr>
            <a:r>
              <a:rPr lang="en-US" sz="1500" b="1" dirty="0">
                <a:solidFill>
                  <a:schemeClr val="accent1"/>
                </a:solidFill>
              </a:rPr>
              <a:t>The house of David</a:t>
            </a:r>
            <a:endParaRPr lang="en-US" sz="1500" dirty="0"/>
          </a:p>
        </p:txBody>
      </p:sp>
      <p:sp>
        <p:nvSpPr>
          <p:cNvPr id="21" name="Text 19"/>
          <p:cNvSpPr txBox="1"/>
          <p:nvPr/>
        </p:nvSpPr>
        <p:spPr>
          <a:xfrm>
            <a:off x="7269480" y="2980944"/>
            <a:ext cx="1261872" cy="256032"/>
          </a:xfrm>
          <a:prstGeom prst="rect">
            <a:avLst/>
          </a:prstGeom>
          <a:noFill/>
          <a:ln/>
        </p:spPr>
        <p:txBody>
          <a:bodyPr wrap="square" lIns="0" tIns="0" rIns="0" bIns="0" rtlCol="0" anchor="ctr"/>
          <a:lstStyle/>
          <a:p>
            <a:pPr algn="r" indent="0" marL="0">
              <a:buNone/>
            </a:pPr>
            <a:r>
              <a:rPr lang="en-US" sz="1000" dirty="0">
                <a:solidFill>
                  <a:schemeClr val="accent3"/>
                </a:solidFill>
              </a:rPr>
              <a:t>1 Samuel–1 Kings</a:t>
            </a:r>
            <a:endParaRPr lang="en-US" sz="1000" dirty="0"/>
          </a:p>
        </p:txBody>
      </p:sp>
      <p:sp>
        <p:nvSpPr>
          <p:cNvPr id="22" name="Text 20"/>
          <p:cNvSpPr txBox="1"/>
          <p:nvPr/>
        </p:nvSpPr>
        <p:spPr>
          <a:xfrm>
            <a:off x="4864608" y="3255264"/>
            <a:ext cx="3639312" cy="603504"/>
          </a:xfrm>
          <a:prstGeom prst="rect">
            <a:avLst/>
          </a:prstGeom>
          <a:noFill/>
          <a:ln/>
        </p:spPr>
        <p:txBody>
          <a:bodyPr wrap="square" lIns="0" tIns="0" rIns="0" bIns="0" rtlCol="0" anchor="t"/>
          <a:lstStyle/>
          <a:p>
            <a:pPr indent="0" marL="0">
              <a:buNone/>
            </a:pPr>
            <a:r>
              <a:rPr lang="en-US" sz="1100" b="1" dirty="0">
                <a:solidFill>
                  <a:schemeClr val="accent2"/>
                </a:solidFill>
              </a:rPr>
              <a:t>Doubted: </a:t>
            </a:r>
            <a:pPr indent="0" marL="0">
              <a:buNone/>
            </a:pPr>
            <a:r>
              <a:rPr lang="en-US" sz="1100" dirty="0">
                <a:solidFill>
                  <a:schemeClr val="bg1"/>
                </a:solidFill>
              </a:rPr>
              <a:t>Whether King David was real. Philip Davies (1992) argued Israel’s early history was largely a later literary creation.</a:t>
            </a:r>
            <a:endParaRPr lang="en-US" sz="1100" dirty="0"/>
          </a:p>
        </p:txBody>
      </p:sp>
      <p:sp>
        <p:nvSpPr>
          <p:cNvPr id="23" name="Text 21"/>
          <p:cNvSpPr txBox="1"/>
          <p:nvPr/>
        </p:nvSpPr>
        <p:spPr>
          <a:xfrm>
            <a:off x="4864608" y="3877056"/>
            <a:ext cx="3639312" cy="475488"/>
          </a:xfrm>
          <a:prstGeom prst="rect">
            <a:avLst/>
          </a:prstGeom>
          <a:noFill/>
          <a:ln/>
        </p:spPr>
        <p:txBody>
          <a:bodyPr wrap="square" lIns="0" tIns="0" rIns="0" bIns="0" rtlCol="0" anchor="t"/>
          <a:lstStyle/>
          <a:p>
            <a:pPr indent="0" marL="0">
              <a:buNone/>
            </a:pPr>
            <a:r>
              <a:rPr lang="en-US" sz="1100" b="1" dirty="0">
                <a:solidFill>
                  <a:schemeClr val="accent4"/>
                </a:solidFill>
              </a:rPr>
              <a:t>Found 1993: </a:t>
            </a:r>
            <a:pPr indent="0" marL="0">
              <a:buNone/>
            </a:pPr>
            <a:r>
              <a:rPr lang="en-US" sz="1100" dirty="0">
                <a:solidFill>
                  <a:schemeClr val="bg1"/>
                </a:solidFill>
              </a:rPr>
              <a:t>Tel Dan Stele (9th c. BC): an Aramean king boasts of defeating the king of the “House of David”</a:t>
            </a:r>
            <a:endParaRPr lang="en-US" sz="1100" dirty="0"/>
          </a:p>
        </p:txBody>
      </p:sp>
      <p:sp>
        <p:nvSpPr>
          <p:cNvPr id="24" name="Text 22"/>
          <p:cNvSpPr txBox="1"/>
          <p:nvPr/>
        </p:nvSpPr>
        <p:spPr>
          <a:xfrm>
            <a:off x="457200" y="4480560"/>
            <a:ext cx="7680960" cy="292608"/>
          </a:xfrm>
          <a:prstGeom prst="rect">
            <a:avLst/>
          </a:prstGeom>
          <a:noFill/>
          <a:ln/>
        </p:spPr>
        <p:txBody>
          <a:bodyPr wrap="square" lIns="0" tIns="0" rIns="0" bIns="0" rtlCol="0" anchor="t"/>
          <a:lstStyle/>
          <a:p>
            <a:pPr indent="0" marL="0">
              <a:buNone/>
            </a:pPr>
            <a:r>
              <a:rPr lang="en-US" sz="900" dirty="0">
                <a:solidFill>
                  <a:schemeClr val="bg2"/>
                </a:solidFill>
              </a:rPr>
              <a:t>Doubts: Newman, History of the Hebrew Monarchy, in W. Wright, Empire of the Hittites (1884); Holloway in Mesopotamia and the Bible (2003), 70–71; Berossus in Josephus, Against Apion 1.20; P. R. Davies, In Search of ‘Ancient Israel’ (1992)</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Exodus: doubted, but the setting fits</a:t>
            </a:r>
            <a:endParaRPr lang="en-US" sz="3200" dirty="0"/>
          </a:p>
        </p:txBody>
      </p:sp>
      <p:sp>
        <p:nvSpPr>
          <p:cNvPr id="3" name="card"/>
          <p:cNvSpPr/>
          <p:nvPr/>
        </p:nvSpPr>
        <p:spPr>
          <a:xfrm>
            <a:off x="457200" y="1051560"/>
            <a:ext cx="3291840" cy="2926080"/>
          </a:xfrm>
          <a:prstGeom prst="roundRect">
            <a:avLst>
              <a:gd name="adj" fmla="val 2500"/>
            </a:avLst>
          </a:prstGeom>
          <a:solidFill>
            <a:schemeClr val="tx2"/>
          </a:solidFill>
          <a:ln/>
        </p:spPr>
      </p:sp>
      <p:sp>
        <p:nvSpPr>
          <p:cNvPr id="4" name="Text 2"/>
          <p:cNvSpPr txBox="1"/>
          <p:nvPr/>
        </p:nvSpPr>
        <p:spPr>
          <a:xfrm>
            <a:off x="640080" y="1161288"/>
            <a:ext cx="2926080" cy="201168"/>
          </a:xfrm>
          <a:prstGeom prst="rect">
            <a:avLst/>
          </a:prstGeom>
          <a:noFill/>
          <a:ln/>
        </p:spPr>
        <p:txBody>
          <a:bodyPr wrap="square" lIns="0" tIns="0" rIns="0" bIns="0" rtlCol="0" anchor="ctr"/>
          <a:lstStyle/>
          <a:p>
            <a:pPr indent="0" marL="0">
              <a:buNone/>
            </a:pPr>
            <a:r>
              <a:rPr lang="en-US" sz="1000" b="1" spc="300" kern="0" dirty="0">
                <a:solidFill>
                  <a:schemeClr val="accent2"/>
                </a:solidFill>
              </a:rPr>
              <a:t>THE DOUBT</a:t>
            </a:r>
            <a:endParaRPr lang="en-US" sz="1000" dirty="0"/>
          </a:p>
        </p:txBody>
      </p:sp>
      <p:sp>
        <p:nvSpPr>
          <p:cNvPr id="5" name="Text 3"/>
          <p:cNvSpPr txBox="1"/>
          <p:nvPr/>
        </p:nvSpPr>
        <p:spPr>
          <a:xfrm>
            <a:off x="640080" y="1417320"/>
            <a:ext cx="2971800" cy="2514600"/>
          </a:xfrm>
          <a:prstGeom prst="rect">
            <a:avLst/>
          </a:prstGeom>
          <a:noFill/>
          <a:ln/>
        </p:spPr>
        <p:txBody>
          <a:bodyPr wrap="square" lIns="0" tIns="0" rIns="0" bIns="0" rtlCol="0" anchor="t"/>
          <a:lstStyle/>
          <a:p>
            <a:pPr indent="0" marL="0">
              <a:buNone/>
            </a:pPr>
            <a:r>
              <a:rPr lang="en-US" sz="1200" b="1" dirty="0">
                <a:solidFill>
                  <a:schemeClr val="bg1"/>
                </a:solidFill>
              </a:rPr>
              <a:t>Israel Finkelstein &amp; Neil Asher Silberman, </a:t>
            </a:r>
            <a:pPr indent="0" marL="0">
              <a:buNone/>
            </a:pPr>
            <a:r>
              <a:rPr lang="en-US" sz="1200" b="1" i="1" dirty="0">
                <a:solidFill>
                  <a:schemeClr val="bg1"/>
                </a:solidFill>
              </a:rPr>
              <a:t>The Bible Unearthed</a:t>
            </a:r>
            <a:pPr indent="0" marL="0">
              <a:buNone/>
            </a:pPr>
            <a:r>
              <a:rPr lang="en-US" sz="1200" b="1" dirty="0">
                <a:solidFill>
                  <a:schemeClr val="bg1"/>
                </a:solidFill>
              </a:rPr>
              <a:t> (2001):</a:t>
            </a:r>
            <a:endParaRPr lang="en-US" sz="1200" dirty="0"/>
          </a:p>
          <a:p>
            <a:pPr indent="0" marL="0">
              <a:buNone/>
            </a:pPr>
            <a:r>
              <a:rPr lang="en-US" sz="1200" i="1" dirty="0">
                <a:solidFill>
                  <a:schemeClr val="bg1"/>
                </a:solidFill>
              </a:rPr>
              <a:t>the Exodus saga is “neither historical truth nor literary fiction.”</a:t>
            </a:r>
            <a:endParaRPr lang="en-US" sz="1200" dirty="0"/>
          </a:p>
          <a:p>
            <a:pPr indent="0" marL="0">
              <a:buNone/>
            </a:pPr>
            <a:r>
              <a:rPr lang="en-US" sz="600" dirty="0">
                <a:solidFill>
                  <a:schemeClr val="bg1"/>
                </a:solidFill>
              </a:rPr>
              <a:t> </a:t>
            </a:r>
            <a:endParaRPr lang="en-US" sz="1200" dirty="0"/>
          </a:p>
          <a:p>
            <a:pPr indent="0" marL="0">
              <a:buNone/>
            </a:pPr>
            <a:r>
              <a:rPr lang="en-US" sz="1200" b="1" dirty="0">
                <a:solidFill>
                  <a:schemeClr val="bg1"/>
                </a:solidFill>
              </a:rPr>
              <a:t>Ze’ev Herzog, Tel Aviv University </a:t>
            </a:r>
            <a:pPr indent="0" marL="0">
              <a:buNone/>
            </a:pPr>
            <a:r>
              <a:rPr lang="en-US" sz="1200" b="1" dirty="0">
                <a:solidFill>
                  <a:schemeClr val="bg1"/>
                </a:solidFill>
              </a:rPr>
              <a:t>(Haaretz, 1999):</a:t>
            </a:r>
            <a:endParaRPr lang="en-US" sz="1200" dirty="0"/>
          </a:p>
          <a:p>
            <a:pPr indent="0" marL="0">
              <a:buNone/>
            </a:pPr>
            <a:r>
              <a:rPr lang="en-US" sz="1200" i="1" dirty="0">
                <a:solidFill>
                  <a:schemeClr val="bg1"/>
                </a:solidFill>
              </a:rPr>
              <a:t>the Israelites did not live in Egypt or make an exodus.</a:t>
            </a:r>
            <a:endParaRPr lang="en-US" sz="1200" dirty="0"/>
          </a:p>
          <a:p>
            <a:pPr indent="0" marL="0">
              <a:buNone/>
            </a:pPr>
            <a:r>
              <a:rPr lang="en-US" sz="600" dirty="0">
                <a:solidFill>
                  <a:schemeClr val="bg1"/>
                </a:solidFill>
              </a:rPr>
              <a:t> </a:t>
            </a:r>
            <a:endParaRPr lang="en-US" sz="1200" dirty="0"/>
          </a:p>
          <a:p>
            <a:pPr indent="0" marL="0">
              <a:buNone/>
            </a:pPr>
            <a:r>
              <a:rPr lang="en-US" sz="1200" dirty="0">
                <a:solidFill>
                  <a:schemeClr val="bg2"/>
                </a:solidFill>
              </a:rPr>
              <a:t>Their reason: no trace of a mass migration or 40 years in Sinai.</a:t>
            </a:r>
            <a:endParaRPr lang="en-US" sz="1200" dirty="0"/>
          </a:p>
        </p:txBody>
      </p:sp>
      <p:sp>
        <p:nvSpPr>
          <p:cNvPr id="6" name="card"/>
          <p:cNvSpPr/>
          <p:nvPr/>
        </p:nvSpPr>
        <p:spPr>
          <a:xfrm>
            <a:off x="3977640" y="1051560"/>
            <a:ext cx="4709160" cy="2926080"/>
          </a:xfrm>
          <a:prstGeom prst="roundRect">
            <a:avLst>
              <a:gd name="adj" fmla="val 2500"/>
            </a:avLst>
          </a:prstGeom>
          <a:solidFill>
            <a:schemeClr val="tx2"/>
          </a:solidFill>
          <a:ln/>
        </p:spPr>
      </p:sp>
      <p:sp>
        <p:nvSpPr>
          <p:cNvPr id="7" name="Text 5"/>
          <p:cNvSpPr txBox="1"/>
          <p:nvPr/>
        </p:nvSpPr>
        <p:spPr>
          <a:xfrm>
            <a:off x="4160520" y="1161288"/>
            <a:ext cx="4389120" cy="201168"/>
          </a:xfrm>
          <a:prstGeom prst="rect">
            <a:avLst/>
          </a:prstGeom>
          <a:noFill/>
          <a:ln/>
        </p:spPr>
        <p:txBody>
          <a:bodyPr wrap="square" lIns="0" tIns="0" rIns="0" bIns="0" rtlCol="0" anchor="ctr"/>
          <a:lstStyle/>
          <a:p>
            <a:pPr indent="0" marL="0">
              <a:buNone/>
            </a:pPr>
            <a:r>
              <a:rPr lang="en-US" sz="1000" b="1" spc="300" kern="0" dirty="0">
                <a:solidFill>
                  <a:schemeClr val="accent4"/>
                </a:solidFill>
              </a:rPr>
              <a:t>EVIDENCE THAT FITS THE STORY</a:t>
            </a:r>
            <a:endParaRPr lang="en-US" sz="1000" dirty="0"/>
          </a:p>
        </p:txBody>
      </p:sp>
      <p:sp>
        <p:nvSpPr>
          <p:cNvPr id="8" name="Text 6"/>
          <p:cNvSpPr txBox="1"/>
          <p:nvPr/>
        </p:nvSpPr>
        <p:spPr>
          <a:xfrm>
            <a:off x="4160520" y="1371600"/>
            <a:ext cx="4389120" cy="2194560"/>
          </a:xfrm>
          <a:prstGeom prst="rect">
            <a:avLst/>
          </a:prstGeom>
          <a:noFill/>
          <a:ln/>
        </p:spPr>
        <p:txBody>
          <a:bodyPr wrap="square" lIns="0" tIns="0" rIns="0" bIns="0" rtlCol="0" anchor="t"/>
          <a:lstStyle/>
          <a:p>
            <a:pPr indent="0" marL="0">
              <a:spcAft>
                <a:spcPts val="400"/>
              </a:spcAft>
              <a:buNone/>
            </a:pPr>
            <a:r>
              <a:rPr lang="en-US" sz="1200" b="1" dirty="0">
                <a:solidFill>
                  <a:schemeClr val="accent1"/>
                </a:solidFill>
              </a:rPr>
              <a:t>Avaris tomb: </a:t>
            </a:r>
            <a:pPr indent="0" marL="0">
              <a:spcAft>
                <a:spcPts val="400"/>
              </a:spcAft>
              <a:buNone/>
            </a:pPr>
            <a:r>
              <a:rPr lang="en-US" sz="1200" dirty="0">
                <a:solidFill>
                  <a:schemeClr val="bg1"/>
                </a:solidFill>
              </a:rPr>
              <a:t>a high Semitic official buried in Egypt’s Delta, c. 1800–1700 BC; some argue it was Joseph</a:t>
            </a:r>
            <a:endParaRPr lang="en-US" sz="1200" dirty="0"/>
          </a:p>
          <a:p>
            <a:pPr indent="0" marL="0">
              <a:spcAft>
                <a:spcPts val="400"/>
              </a:spcAft>
              <a:buNone/>
            </a:pPr>
            <a:r>
              <a:rPr lang="en-US" sz="1200" b="1" dirty="0">
                <a:solidFill>
                  <a:schemeClr val="accent1"/>
                </a:solidFill>
              </a:rPr>
              <a:t>Brooklyn Papyrus (c. 1750 BC): </a:t>
            </a:r>
            <a:pPr indent="0" marL="0">
              <a:spcAft>
                <a:spcPts val="400"/>
              </a:spcAft>
              <a:buNone/>
            </a:pPr>
            <a:r>
              <a:rPr lang="en-US" sz="1200" dirty="0">
                <a:solidFill>
                  <a:schemeClr val="bg1"/>
                </a:solidFill>
              </a:rPr>
              <a:t>Semitic servants in Egypt, one named Shiphrah (Exodus 1:15)</a:t>
            </a:r>
            <a:endParaRPr lang="en-US" sz="1200" dirty="0"/>
          </a:p>
          <a:p>
            <a:pPr indent="0" marL="0">
              <a:spcAft>
                <a:spcPts val="400"/>
              </a:spcAft>
              <a:buNone/>
            </a:pPr>
            <a:r>
              <a:rPr lang="en-US" sz="1200" b="1" dirty="0">
                <a:solidFill>
                  <a:schemeClr val="accent1"/>
                </a:solidFill>
              </a:rPr>
              <a:t>Beni Hasan painting (c. 1890 BC): </a:t>
            </a:r>
            <a:pPr indent="0" marL="0">
              <a:spcAft>
                <a:spcPts val="400"/>
              </a:spcAft>
              <a:buNone/>
            </a:pPr>
            <a:r>
              <a:rPr lang="en-US" sz="1200" dirty="0">
                <a:solidFill>
                  <a:schemeClr val="bg1"/>
                </a:solidFill>
              </a:rPr>
              <a:t>Semitic travelers from Canaan shown arriving in Egypt</a:t>
            </a:r>
            <a:endParaRPr lang="en-US" sz="1200" dirty="0"/>
          </a:p>
          <a:p>
            <a:pPr indent="0" marL="0">
              <a:spcAft>
                <a:spcPts val="400"/>
              </a:spcAft>
              <a:buNone/>
            </a:pPr>
            <a:r>
              <a:rPr lang="en-US" sz="1200" b="1" dirty="0">
                <a:solidFill>
                  <a:schemeClr val="accent1"/>
                </a:solidFill>
              </a:rPr>
              <a:t>Pi-Ramesses: </a:t>
            </a:r>
            <a:pPr indent="0" marL="0">
              <a:spcAft>
                <a:spcPts val="400"/>
              </a:spcAft>
              <a:buNone/>
            </a:pPr>
            <a:r>
              <a:rPr lang="en-US" sz="1200" dirty="0">
                <a:solidFill>
                  <a:schemeClr val="bg1"/>
                </a:solidFill>
              </a:rPr>
              <a:t>the store city “Raamses” of Exodus 1:11, next to Avaris</a:t>
            </a:r>
            <a:endParaRPr lang="en-US" sz="1200" dirty="0"/>
          </a:p>
          <a:p>
            <a:pPr indent="0" marL="0">
              <a:spcAft>
                <a:spcPts val="400"/>
              </a:spcAft>
              <a:buNone/>
            </a:pPr>
            <a:r>
              <a:rPr lang="en-US" sz="1200" b="1" dirty="0">
                <a:solidFill>
                  <a:schemeClr val="accent1"/>
                </a:solidFill>
              </a:rPr>
              <a:t>Egyptian names: </a:t>
            </a:r>
            <a:pPr indent="0" marL="0">
              <a:spcAft>
                <a:spcPts val="400"/>
              </a:spcAft>
              <a:buNone/>
            </a:pPr>
            <a:r>
              <a:rPr lang="en-US" sz="1200" dirty="0">
                <a:solidFill>
                  <a:schemeClr val="bg1"/>
                </a:solidFill>
              </a:rPr>
              <a:t>Moses, Phinehas and Hophni are Egyptian, not Hebrew, names</a:t>
            </a:r>
            <a:endParaRPr lang="en-US" sz="1200" dirty="0"/>
          </a:p>
          <a:p>
            <a:pPr indent="0" marL="0">
              <a:spcAft>
                <a:spcPts val="400"/>
              </a:spcAft>
              <a:buNone/>
            </a:pPr>
            <a:r>
              <a:rPr lang="en-US" sz="1200" b="1" dirty="0">
                <a:solidFill>
                  <a:schemeClr val="accent1"/>
                </a:solidFill>
              </a:rPr>
              <a:t>Merneptah Stele (c. 1208 BC): </a:t>
            </a:r>
            <a:pPr indent="0" marL="0">
              <a:spcAft>
                <a:spcPts val="400"/>
              </a:spcAft>
              <a:buNone/>
            </a:pPr>
            <a:r>
              <a:rPr lang="en-US" sz="1200" dirty="0">
                <a:solidFill>
                  <a:schemeClr val="bg1"/>
                </a:solidFill>
              </a:rPr>
              <a:t>“Israel” already a people in Canaan</a:t>
            </a:r>
            <a:endParaRPr lang="en-US" sz="1200" dirty="0"/>
          </a:p>
        </p:txBody>
      </p:sp>
      <p:sp>
        <p:nvSpPr>
          <p:cNvPr id="9" name="Text 7"/>
          <p:cNvSpPr txBox="1"/>
          <p:nvPr/>
        </p:nvSpPr>
        <p:spPr>
          <a:xfrm>
            <a:off x="4160520" y="3593592"/>
            <a:ext cx="4389120" cy="365760"/>
          </a:xfrm>
          <a:prstGeom prst="rect">
            <a:avLst/>
          </a:prstGeom>
          <a:noFill/>
          <a:ln/>
        </p:spPr>
        <p:txBody>
          <a:bodyPr wrap="square" lIns="0" tIns="0" rIns="0" bIns="0" rtlCol="0" anchor="t"/>
          <a:lstStyle/>
          <a:p>
            <a:pPr indent="0" marL="0">
              <a:buNone/>
            </a:pPr>
            <a:r>
              <a:rPr lang="en-US" sz="950" b="1" dirty="0">
                <a:solidFill>
                  <a:schemeClr val="accent3"/>
                </a:solidFill>
              </a:rPr>
              <a:t>“Asiatic” or “Semitic”: </a:t>
            </a:r>
            <a:pPr indent="0" marL="0">
              <a:buNone/>
            </a:pPr>
            <a:r>
              <a:rPr lang="en-US" sz="950" dirty="0">
                <a:solidFill>
                  <a:schemeClr val="bg2"/>
                </a:solidFill>
              </a:rPr>
              <a:t>people from Canaan and Syria, not specifically Jews. Israel’s ancestors were among them, but no find names an Israelite.</a:t>
            </a:r>
            <a:endParaRPr lang="en-US" sz="950" dirty="0"/>
          </a:p>
        </p:txBody>
      </p:sp>
      <p:sp>
        <p:nvSpPr>
          <p:cNvPr id="10" name="Text 8"/>
          <p:cNvSpPr txBox="1"/>
          <p:nvPr/>
        </p:nvSpPr>
        <p:spPr>
          <a:xfrm>
            <a:off x="457200" y="4069080"/>
            <a:ext cx="8229600" cy="411480"/>
          </a:xfrm>
          <a:prstGeom prst="rect">
            <a:avLst/>
          </a:prstGeom>
          <a:noFill/>
          <a:ln/>
        </p:spPr>
        <p:txBody>
          <a:bodyPr wrap="square" lIns="0" tIns="0" rIns="0" bIns="0" rtlCol="0" anchor="t"/>
          <a:lstStyle/>
          <a:p>
            <a:pPr indent="0" marL="0">
              <a:buNone/>
            </a:pPr>
            <a:r>
              <a:rPr lang="en-US" sz="1300" i="1" dirty="0">
                <a:solidFill>
                  <a:schemeClr val="accent1"/>
                </a:solidFill>
              </a:rPr>
              <a:t>This evidence supports the historicity of the Exodus, though it does not completely prove it.</a:t>
            </a:r>
            <a:endParaRPr lang="en-US" sz="1300" dirty="0"/>
          </a:p>
        </p:txBody>
      </p:sp>
      <p:sp>
        <p:nvSpPr>
          <p:cNvPr id="11" name="Text 9"/>
          <p:cNvSpPr txBox="1"/>
          <p:nvPr/>
        </p:nvSpPr>
        <p:spPr>
          <a:xfrm>
            <a:off x="457200" y="4526280"/>
            <a:ext cx="7680960" cy="274320"/>
          </a:xfrm>
          <a:prstGeom prst="rect">
            <a:avLst/>
          </a:prstGeom>
          <a:noFill/>
          <a:ln/>
        </p:spPr>
        <p:txBody>
          <a:bodyPr wrap="square" lIns="0" tIns="0" rIns="0" bIns="0" rtlCol="0" anchor="t"/>
          <a:lstStyle/>
          <a:p>
            <a:pPr indent="0" marL="0">
              <a:buNone/>
            </a:pPr>
            <a:r>
              <a:rPr lang="en-US" sz="800" dirty="0">
                <a:solidFill>
                  <a:schemeClr val="bg2"/>
                </a:solidFill>
              </a:rPr>
              <a:t>Finkelstein &amp; Silberman (2001); Herzog, “Deconstructing the Walls of Jericho,” Haaretz, 29 Oct. 1999; Papyrus Brooklyn 35.1446; J. K. Hoffmeier, Israel in Egypt (1997); Merneptah Stele, Egyptian Museum, Cairo</a:t>
            </a:r>
            <a:endParaRPr lang="en-US" sz="8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Three ways to approach the text</a:t>
            </a:r>
            <a:endParaRPr lang="en-US" sz="3200" dirty="0"/>
          </a:p>
        </p:txBody>
      </p:sp>
      <p:sp>
        <p:nvSpPr>
          <p:cNvPr id="3" name="number circle"/>
          <p:cNvSpPr/>
          <p:nvPr/>
        </p:nvSpPr>
        <p:spPr>
          <a:xfrm>
            <a:off x="457200" y="1325880"/>
            <a:ext cx="640080" cy="640080"/>
          </a:xfrm>
          <a:prstGeom prst="ellipse">
            <a:avLst/>
          </a:prstGeom>
          <a:solidFill>
            <a:schemeClr val="tx2"/>
          </a:solidFill>
          <a:ln/>
        </p:spPr>
      </p:sp>
      <p:sp>
        <p:nvSpPr>
          <p:cNvPr id="4" name="Text 2"/>
          <p:cNvSpPr txBox="1"/>
          <p:nvPr/>
        </p:nvSpPr>
        <p:spPr>
          <a:xfrm>
            <a:off x="457200" y="1325880"/>
            <a:ext cx="640080" cy="640080"/>
          </a:xfrm>
          <a:prstGeom prst="rect">
            <a:avLst/>
          </a:prstGeom>
          <a:noFill/>
          <a:ln/>
        </p:spPr>
        <p:txBody>
          <a:bodyPr wrap="square" lIns="0" tIns="0" rIns="0" bIns="0" rtlCol="0" anchor="ctr"/>
          <a:lstStyle/>
          <a:p>
            <a:pPr algn="ctr" indent="0" marL="0">
              <a:buNone/>
            </a:pPr>
            <a:r>
              <a:rPr lang="en-US" sz="2200" b="1" dirty="0">
                <a:solidFill>
                  <a:schemeClr val="bg1"/>
                </a:solidFill>
              </a:rPr>
              <a:t>1</a:t>
            </a:r>
            <a:endParaRPr lang="en-US" sz="2200" dirty="0"/>
          </a:p>
        </p:txBody>
      </p:sp>
      <p:sp>
        <p:nvSpPr>
          <p:cNvPr id="5" name="Text 3"/>
          <p:cNvSpPr txBox="1"/>
          <p:nvPr/>
        </p:nvSpPr>
        <p:spPr>
          <a:xfrm>
            <a:off x="1325880" y="1325880"/>
            <a:ext cx="2743200" cy="640080"/>
          </a:xfrm>
          <a:prstGeom prst="rect">
            <a:avLst/>
          </a:prstGeom>
          <a:noFill/>
          <a:ln/>
        </p:spPr>
        <p:txBody>
          <a:bodyPr wrap="square" lIns="0" tIns="0" rIns="0" bIns="0" rtlCol="0" anchor="ctr"/>
          <a:lstStyle/>
          <a:p>
            <a:pPr indent="0" marL="0">
              <a:buNone/>
            </a:pPr>
            <a:r>
              <a:rPr lang="en-US" sz="2000" b="1" dirty="0">
                <a:solidFill>
                  <a:schemeClr val="bg2"/>
                </a:solidFill>
              </a:rPr>
              <a:t>Textual Skepticism</a:t>
            </a:r>
            <a:endParaRPr lang="en-US" sz="2000" dirty="0"/>
          </a:p>
        </p:txBody>
      </p:sp>
      <p:sp>
        <p:nvSpPr>
          <p:cNvPr id="6" name="number circle"/>
          <p:cNvSpPr/>
          <p:nvPr/>
        </p:nvSpPr>
        <p:spPr>
          <a:xfrm>
            <a:off x="457200" y="2331720"/>
            <a:ext cx="640080" cy="640080"/>
          </a:xfrm>
          <a:prstGeom prst="ellipse">
            <a:avLst/>
          </a:prstGeom>
          <a:solidFill>
            <a:schemeClr val="tx2"/>
          </a:solidFill>
          <a:ln/>
        </p:spPr>
      </p:sp>
      <p:sp>
        <p:nvSpPr>
          <p:cNvPr id="7" name="Text 5"/>
          <p:cNvSpPr txBox="1"/>
          <p:nvPr/>
        </p:nvSpPr>
        <p:spPr>
          <a:xfrm>
            <a:off x="457200" y="2331720"/>
            <a:ext cx="640080" cy="640080"/>
          </a:xfrm>
          <a:prstGeom prst="rect">
            <a:avLst/>
          </a:prstGeom>
          <a:noFill/>
          <a:ln/>
        </p:spPr>
        <p:txBody>
          <a:bodyPr wrap="square" lIns="0" tIns="0" rIns="0" bIns="0" rtlCol="0" anchor="ctr"/>
          <a:lstStyle/>
          <a:p>
            <a:pPr algn="ctr" indent="0" marL="0">
              <a:buNone/>
            </a:pPr>
            <a:r>
              <a:rPr lang="en-US" sz="2200" b="1" dirty="0">
                <a:solidFill>
                  <a:schemeClr val="bg1"/>
                </a:solidFill>
              </a:rPr>
              <a:t>2</a:t>
            </a:r>
            <a:endParaRPr lang="en-US" sz="2200" dirty="0"/>
          </a:p>
        </p:txBody>
      </p:sp>
      <p:sp>
        <p:nvSpPr>
          <p:cNvPr id="8" name="Text 6"/>
          <p:cNvSpPr txBox="1"/>
          <p:nvPr/>
        </p:nvSpPr>
        <p:spPr>
          <a:xfrm>
            <a:off x="1325880" y="2331720"/>
            <a:ext cx="2743200" cy="640080"/>
          </a:xfrm>
          <a:prstGeom prst="rect">
            <a:avLst/>
          </a:prstGeom>
          <a:noFill/>
          <a:ln/>
        </p:spPr>
        <p:txBody>
          <a:bodyPr wrap="square" lIns="0" tIns="0" rIns="0" bIns="0" rtlCol="0" anchor="ctr"/>
          <a:lstStyle/>
          <a:p>
            <a:pPr indent="0" marL="0">
              <a:buNone/>
            </a:pPr>
            <a:r>
              <a:rPr lang="en-US" sz="2000" b="1" dirty="0">
                <a:solidFill>
                  <a:schemeClr val="bg2"/>
                </a:solidFill>
              </a:rPr>
              <a:t>Textual Absolutism</a:t>
            </a:r>
            <a:endParaRPr lang="en-US" sz="2000" dirty="0"/>
          </a:p>
        </p:txBody>
      </p:sp>
      <p:sp>
        <p:nvSpPr>
          <p:cNvPr id="9" name="number circle"/>
          <p:cNvSpPr/>
          <p:nvPr/>
        </p:nvSpPr>
        <p:spPr>
          <a:xfrm>
            <a:off x="457200" y="3337560"/>
            <a:ext cx="640080" cy="640080"/>
          </a:xfrm>
          <a:prstGeom prst="ellipse">
            <a:avLst/>
          </a:prstGeom>
          <a:solidFill>
            <a:schemeClr val="accent1"/>
          </a:solidFill>
          <a:ln/>
        </p:spPr>
      </p:sp>
      <p:sp>
        <p:nvSpPr>
          <p:cNvPr id="10" name="Text 8"/>
          <p:cNvSpPr txBox="1"/>
          <p:nvPr/>
        </p:nvSpPr>
        <p:spPr>
          <a:xfrm>
            <a:off x="457200" y="3337560"/>
            <a:ext cx="640080" cy="640080"/>
          </a:xfrm>
          <a:prstGeom prst="rect">
            <a:avLst/>
          </a:prstGeom>
          <a:noFill/>
          <a:ln/>
        </p:spPr>
        <p:txBody>
          <a:bodyPr wrap="square" lIns="0" tIns="0" rIns="0" bIns="0" rtlCol="0" anchor="ctr"/>
          <a:lstStyle/>
          <a:p>
            <a:pPr algn="ctr" indent="0" marL="0">
              <a:buNone/>
            </a:pPr>
            <a:r>
              <a:rPr lang="en-US" sz="2200" b="1" dirty="0">
                <a:solidFill>
                  <a:schemeClr val="tx1"/>
                </a:solidFill>
              </a:rPr>
              <a:t>3</a:t>
            </a:r>
            <a:endParaRPr lang="en-US" sz="2200" dirty="0"/>
          </a:p>
        </p:txBody>
      </p:sp>
      <p:sp>
        <p:nvSpPr>
          <p:cNvPr id="11" name="Text 9"/>
          <p:cNvSpPr txBox="1"/>
          <p:nvPr/>
        </p:nvSpPr>
        <p:spPr>
          <a:xfrm>
            <a:off x="1325880" y="3337560"/>
            <a:ext cx="2743200" cy="640080"/>
          </a:xfrm>
          <a:prstGeom prst="rect">
            <a:avLst/>
          </a:prstGeom>
          <a:noFill/>
          <a:ln/>
        </p:spPr>
        <p:txBody>
          <a:bodyPr wrap="square" lIns="0" tIns="0" rIns="0" bIns="0" rtlCol="0" anchor="ctr"/>
          <a:lstStyle/>
          <a:p>
            <a:pPr indent="0" marL="0">
              <a:buNone/>
            </a:pPr>
            <a:r>
              <a:rPr lang="en-US" sz="2000" b="1" dirty="0">
                <a:solidFill>
                  <a:schemeClr val="accent1"/>
                </a:solidFill>
              </a:rPr>
              <a:t>Textual Confidence</a:t>
            </a:r>
            <a:endParaRPr lang="en-US" sz="2000" dirty="0"/>
          </a:p>
        </p:txBody>
      </p:sp>
      <p:sp>
        <p:nvSpPr>
          <p:cNvPr id="12" name="Text 10"/>
          <p:cNvSpPr txBox="1"/>
          <p:nvPr/>
        </p:nvSpPr>
        <p:spPr>
          <a:xfrm>
            <a:off x="1325880" y="3931920"/>
            <a:ext cx="2743200" cy="320040"/>
          </a:xfrm>
          <a:prstGeom prst="rect">
            <a:avLst/>
          </a:prstGeom>
          <a:noFill/>
          <a:ln/>
        </p:spPr>
        <p:txBody>
          <a:bodyPr wrap="square" lIns="0" tIns="0" rIns="0" bIns="0" rtlCol="0" anchor="ctr"/>
          <a:lstStyle/>
          <a:p>
            <a:pPr indent="0" marL="0">
              <a:buNone/>
            </a:pPr>
            <a:r>
              <a:rPr lang="en-US" sz="1400" i="1" dirty="0">
                <a:solidFill>
                  <a:schemeClr val="bg2"/>
                </a:solidFill>
              </a:rPr>
              <a:t>The road between the two ditches</a:t>
            </a:r>
            <a:endParaRPr lang="en-US" sz="1400" dirty="0"/>
          </a:p>
        </p:txBody>
      </p:sp>
      <p:pic>
        <p:nvPicPr>
          <p:cNvPr id="13" name="road" descr="/private/tmp/claude-501/-Users-kynrek-Isolater/16221b55-4a13-4e0c-b4a5-ab49db02cd34/scratchpad/img/road.jpg">    </p:cNvPr>
          <p:cNvPicPr>
            <a:picLocks noChangeAspect="1"/>
          </p:cNvPicPr>
          <p:nvPr/>
        </p:nvPicPr>
        <p:blipFill>
          <a:blip r:embed="rId1"/>
          <a:stretch>
            <a:fillRect/>
          </a:stretch>
        </p:blipFill>
        <p:spPr>
          <a:xfrm>
            <a:off x="4297680" y="1639062"/>
            <a:ext cx="4389120" cy="2391156"/>
          </a:xfrm>
          <a:prstGeom prst="rect">
            <a:avLst/>
          </a:prstGeom>
        </p:spPr>
      </p:pic>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Textual skepticism: four claims</a:t>
            </a:r>
            <a:endParaRPr lang="en-US" sz="3200" dirty="0"/>
          </a:p>
        </p:txBody>
      </p:sp>
      <p:sp>
        <p:nvSpPr>
          <p:cNvPr id="3" name="card"/>
          <p:cNvSpPr/>
          <p:nvPr/>
        </p:nvSpPr>
        <p:spPr>
          <a:xfrm>
            <a:off x="457200" y="1188720"/>
            <a:ext cx="8229600" cy="731520"/>
          </a:xfrm>
          <a:prstGeom prst="roundRect">
            <a:avLst>
              <a:gd name="adj" fmla="val 10000"/>
            </a:avLst>
          </a:prstGeom>
          <a:solidFill>
            <a:schemeClr val="tx2"/>
          </a:solidFill>
          <a:ln/>
        </p:spPr>
      </p:sp>
      <p:sp>
        <p:nvSpPr>
          <p:cNvPr id="4" name="number circle"/>
          <p:cNvSpPr/>
          <p:nvPr/>
        </p:nvSpPr>
        <p:spPr>
          <a:xfrm>
            <a:off x="640080" y="1325880"/>
            <a:ext cx="457200" cy="457200"/>
          </a:xfrm>
          <a:prstGeom prst="ellipse">
            <a:avLst/>
          </a:prstGeom>
          <a:solidFill>
            <a:schemeClr val="accent2"/>
          </a:solidFill>
          <a:ln/>
        </p:spPr>
      </p:sp>
      <p:sp>
        <p:nvSpPr>
          <p:cNvPr id="5" name="Text 3"/>
          <p:cNvSpPr txBox="1"/>
          <p:nvPr/>
        </p:nvSpPr>
        <p:spPr>
          <a:xfrm>
            <a:off x="640080" y="1325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4"/>
          <p:cNvSpPr txBox="1"/>
          <p:nvPr/>
        </p:nvSpPr>
        <p:spPr>
          <a:xfrm>
            <a:off x="1325880" y="1188720"/>
            <a:ext cx="7132320" cy="731520"/>
          </a:xfrm>
          <a:prstGeom prst="rect">
            <a:avLst/>
          </a:prstGeom>
          <a:noFill/>
          <a:ln/>
        </p:spPr>
        <p:txBody>
          <a:bodyPr wrap="square" lIns="0" tIns="0" rIns="0" bIns="0" rtlCol="0" anchor="ctr"/>
          <a:lstStyle/>
          <a:p>
            <a:pPr indent="0" marL="0">
              <a:buNone/>
            </a:pPr>
            <a:r>
              <a:rPr lang="en-US" sz="2000" b="1" dirty="0">
                <a:solidFill>
                  <a:schemeClr val="bg1"/>
                </a:solidFill>
              </a:rPr>
              <a:t>The Bible was made in AD 325 by Constantine and the Council of Nicaea</a:t>
            </a:r>
            <a:endParaRPr lang="en-US" sz="2000" dirty="0"/>
          </a:p>
        </p:txBody>
      </p:sp>
      <p:sp>
        <p:nvSpPr>
          <p:cNvPr id="7" name="card"/>
          <p:cNvSpPr/>
          <p:nvPr/>
        </p:nvSpPr>
        <p:spPr>
          <a:xfrm>
            <a:off x="457200" y="2057400"/>
            <a:ext cx="8229600" cy="731520"/>
          </a:xfrm>
          <a:prstGeom prst="roundRect">
            <a:avLst>
              <a:gd name="adj" fmla="val 10000"/>
            </a:avLst>
          </a:prstGeom>
          <a:solidFill>
            <a:schemeClr val="tx2"/>
          </a:solidFill>
          <a:ln/>
        </p:spPr>
      </p:sp>
      <p:sp>
        <p:nvSpPr>
          <p:cNvPr id="8" name="number circle"/>
          <p:cNvSpPr/>
          <p:nvPr/>
        </p:nvSpPr>
        <p:spPr>
          <a:xfrm>
            <a:off x="640080" y="2194560"/>
            <a:ext cx="457200" cy="457200"/>
          </a:xfrm>
          <a:prstGeom prst="ellipse">
            <a:avLst/>
          </a:prstGeom>
          <a:solidFill>
            <a:schemeClr val="accent2"/>
          </a:solidFill>
          <a:ln/>
        </p:spPr>
      </p:sp>
      <p:sp>
        <p:nvSpPr>
          <p:cNvPr id="9" name="Text 7"/>
          <p:cNvSpPr txBox="1"/>
          <p:nvPr/>
        </p:nvSpPr>
        <p:spPr>
          <a:xfrm>
            <a:off x="640080" y="21945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0" name="Text 8"/>
          <p:cNvSpPr txBox="1"/>
          <p:nvPr/>
        </p:nvSpPr>
        <p:spPr>
          <a:xfrm>
            <a:off x="1325880" y="2057400"/>
            <a:ext cx="7132320" cy="731520"/>
          </a:xfrm>
          <a:prstGeom prst="rect">
            <a:avLst/>
          </a:prstGeom>
          <a:noFill/>
          <a:ln/>
        </p:spPr>
        <p:txBody>
          <a:bodyPr wrap="square" lIns="0" tIns="0" rIns="0" bIns="0" rtlCol="0" anchor="ctr"/>
          <a:lstStyle/>
          <a:p>
            <a:pPr indent="0" marL="0">
              <a:buNone/>
            </a:pPr>
            <a:r>
              <a:rPr lang="en-US" sz="2000" b="1" dirty="0">
                <a:solidFill>
                  <a:schemeClr val="bg1"/>
                </a:solidFill>
              </a:rPr>
              <a:t>The church left out other gospels</a:t>
            </a:r>
            <a:endParaRPr lang="en-US" sz="2000" dirty="0"/>
          </a:p>
        </p:txBody>
      </p:sp>
      <p:sp>
        <p:nvSpPr>
          <p:cNvPr id="11" name="card"/>
          <p:cNvSpPr/>
          <p:nvPr/>
        </p:nvSpPr>
        <p:spPr>
          <a:xfrm>
            <a:off x="457200" y="2926080"/>
            <a:ext cx="8229600" cy="731520"/>
          </a:xfrm>
          <a:prstGeom prst="roundRect">
            <a:avLst>
              <a:gd name="adj" fmla="val 10000"/>
            </a:avLst>
          </a:prstGeom>
          <a:solidFill>
            <a:schemeClr val="tx2"/>
          </a:solidFill>
          <a:ln/>
        </p:spPr>
      </p:sp>
      <p:sp>
        <p:nvSpPr>
          <p:cNvPr id="12" name="number circle"/>
          <p:cNvSpPr/>
          <p:nvPr/>
        </p:nvSpPr>
        <p:spPr>
          <a:xfrm>
            <a:off x="640080" y="3063240"/>
            <a:ext cx="457200" cy="457200"/>
          </a:xfrm>
          <a:prstGeom prst="ellipse">
            <a:avLst/>
          </a:prstGeom>
          <a:solidFill>
            <a:schemeClr val="accent2"/>
          </a:solidFill>
          <a:ln/>
        </p:spPr>
      </p:sp>
      <p:sp>
        <p:nvSpPr>
          <p:cNvPr id="13" name="Text 11"/>
          <p:cNvSpPr txBox="1"/>
          <p:nvPr/>
        </p:nvSpPr>
        <p:spPr>
          <a:xfrm>
            <a:off x="640080" y="306324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4" name="Text 12"/>
          <p:cNvSpPr txBox="1"/>
          <p:nvPr/>
        </p:nvSpPr>
        <p:spPr>
          <a:xfrm>
            <a:off x="1325880" y="2926080"/>
            <a:ext cx="7132320" cy="731520"/>
          </a:xfrm>
          <a:prstGeom prst="rect">
            <a:avLst/>
          </a:prstGeom>
          <a:noFill/>
          <a:ln/>
        </p:spPr>
        <p:txBody>
          <a:bodyPr wrap="square" lIns="0" tIns="0" rIns="0" bIns="0" rtlCol="0" anchor="ctr"/>
          <a:lstStyle/>
          <a:p>
            <a:pPr indent="0" marL="0">
              <a:buNone/>
            </a:pPr>
            <a:r>
              <a:rPr lang="en-US" sz="2000" b="1" dirty="0">
                <a:solidFill>
                  <a:schemeClr val="bg1"/>
                </a:solidFill>
              </a:rPr>
              <a:t>We can’t know what the Gospels originally said</a:t>
            </a:r>
            <a:endParaRPr lang="en-US" sz="2000" dirty="0"/>
          </a:p>
        </p:txBody>
      </p:sp>
      <p:sp>
        <p:nvSpPr>
          <p:cNvPr id="15" name="card"/>
          <p:cNvSpPr/>
          <p:nvPr/>
        </p:nvSpPr>
        <p:spPr>
          <a:xfrm>
            <a:off x="457200" y="3794760"/>
            <a:ext cx="8229600" cy="731520"/>
          </a:xfrm>
          <a:prstGeom prst="roundRect">
            <a:avLst>
              <a:gd name="adj" fmla="val 10000"/>
            </a:avLst>
          </a:prstGeom>
          <a:solidFill>
            <a:schemeClr val="tx2"/>
          </a:solidFill>
          <a:ln/>
        </p:spPr>
      </p:sp>
      <p:sp>
        <p:nvSpPr>
          <p:cNvPr id="16" name="number circle"/>
          <p:cNvSpPr/>
          <p:nvPr/>
        </p:nvSpPr>
        <p:spPr>
          <a:xfrm>
            <a:off x="640080" y="3931920"/>
            <a:ext cx="457200" cy="457200"/>
          </a:xfrm>
          <a:prstGeom prst="ellipse">
            <a:avLst/>
          </a:prstGeom>
          <a:solidFill>
            <a:schemeClr val="accent2"/>
          </a:solidFill>
          <a:ln/>
        </p:spPr>
      </p:sp>
      <p:sp>
        <p:nvSpPr>
          <p:cNvPr id="17" name="Text 15"/>
          <p:cNvSpPr txBox="1"/>
          <p:nvPr/>
        </p:nvSpPr>
        <p:spPr>
          <a:xfrm>
            <a:off x="640080" y="393192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8" name="Text 16"/>
          <p:cNvSpPr txBox="1"/>
          <p:nvPr/>
        </p:nvSpPr>
        <p:spPr>
          <a:xfrm>
            <a:off x="1325880" y="3794760"/>
            <a:ext cx="7132320" cy="731520"/>
          </a:xfrm>
          <a:prstGeom prst="rect">
            <a:avLst/>
          </a:prstGeom>
          <a:noFill/>
          <a:ln/>
        </p:spPr>
        <p:txBody>
          <a:bodyPr wrap="square" lIns="0" tIns="0" rIns="0" bIns="0" rtlCol="0" anchor="ctr"/>
          <a:lstStyle/>
          <a:p>
            <a:pPr indent="0" marL="0">
              <a:buNone/>
            </a:pPr>
            <a:r>
              <a:rPr lang="en-US" sz="2000" b="1" dirty="0">
                <a:solidFill>
                  <a:schemeClr val="bg1"/>
                </a:solidFill>
              </a:rPr>
              <a:t>The Gospels are myths written long after the events</a:t>
            </a:r>
            <a:endParaRPr lang="en-US" sz="2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What Nicaea was really about</a:t>
            </a:r>
            <a:endParaRPr lang="en-US" sz="3200" dirty="0"/>
          </a:p>
        </p:txBody>
      </p:sp>
      <p:sp>
        <p:nvSpPr>
          <p:cNvPr id="3" name="Text 1"/>
          <p:cNvSpPr txBox="1"/>
          <p:nvPr/>
        </p:nvSpPr>
        <p:spPr>
          <a:xfrm>
            <a:off x="457200" y="960120"/>
            <a:ext cx="8229600" cy="320040"/>
          </a:xfrm>
          <a:prstGeom prst="rect">
            <a:avLst/>
          </a:prstGeom>
          <a:noFill/>
          <a:ln/>
        </p:spPr>
        <p:txBody>
          <a:bodyPr wrap="square" lIns="0" tIns="0" rIns="0" bIns="0" rtlCol="0" anchor="ctr"/>
          <a:lstStyle/>
          <a:p>
            <a:pPr indent="0" marL="0">
              <a:buNone/>
            </a:pPr>
            <a:r>
              <a:rPr lang="en-US" sz="1600" dirty="0">
                <a:solidFill>
                  <a:schemeClr val="bg2"/>
                </a:solidFill>
              </a:rPr>
              <a:t>Constantine called the council in AD 325 to settle a dispute over who Jesus is.</a:t>
            </a:r>
            <a:endParaRPr lang="en-US" sz="1600" dirty="0"/>
          </a:p>
        </p:txBody>
      </p:sp>
      <p:sp>
        <p:nvSpPr>
          <p:cNvPr id="4" name="number circle"/>
          <p:cNvSpPr/>
          <p:nvPr/>
        </p:nvSpPr>
        <p:spPr>
          <a:xfrm>
            <a:off x="457200" y="1463040"/>
            <a:ext cx="457200" cy="457200"/>
          </a:xfrm>
          <a:prstGeom prst="ellipse">
            <a:avLst/>
          </a:prstGeom>
          <a:solidFill>
            <a:schemeClr val="accent4"/>
          </a:solidFill>
          <a:ln/>
        </p:spPr>
      </p:sp>
      <p:sp>
        <p:nvSpPr>
          <p:cNvPr id="5" name="Text 3"/>
          <p:cNvSpPr txBox="1"/>
          <p:nvPr/>
        </p:nvSpPr>
        <p:spPr>
          <a:xfrm>
            <a:off x="457200" y="1463040"/>
            <a:ext cx="457200" cy="457200"/>
          </a:xfrm>
          <a:prstGeom prst="rect">
            <a:avLst/>
          </a:prstGeom>
          <a:noFill/>
          <a:ln/>
        </p:spPr>
        <p:txBody>
          <a:bodyPr wrap="square" lIns="0" tIns="0" rIns="0" bIns="0" rtlCol="0" anchor="ctr"/>
          <a:lstStyle/>
          <a:p>
            <a:pPr algn="ctr" indent="0" marL="0">
              <a:buNone/>
            </a:pPr>
            <a:r>
              <a:rPr lang="en-US" sz="1800" b="1" dirty="0">
                <a:solidFill>
                  <a:schemeClr val="tx1"/>
                </a:solidFill>
              </a:rPr>
              <a:t>1</a:t>
            </a:r>
            <a:endParaRPr lang="en-US" sz="1800" dirty="0"/>
          </a:p>
        </p:txBody>
      </p:sp>
      <p:sp>
        <p:nvSpPr>
          <p:cNvPr id="6" name="Text 4"/>
          <p:cNvSpPr txBox="1"/>
          <p:nvPr/>
        </p:nvSpPr>
        <p:spPr>
          <a:xfrm>
            <a:off x="1097280" y="1417320"/>
            <a:ext cx="3474720" cy="320040"/>
          </a:xfrm>
          <a:prstGeom prst="rect">
            <a:avLst/>
          </a:prstGeom>
          <a:noFill/>
          <a:ln/>
        </p:spPr>
        <p:txBody>
          <a:bodyPr wrap="square" lIns="0" tIns="0" rIns="0" bIns="0" rtlCol="0" anchor="ctr"/>
          <a:lstStyle/>
          <a:p>
            <a:pPr indent="0" marL="0">
              <a:buNone/>
            </a:pPr>
            <a:r>
              <a:rPr lang="en-US" sz="1600" b="1" dirty="0">
                <a:solidFill>
                  <a:schemeClr val="accent4"/>
                </a:solidFill>
              </a:rPr>
              <a:t>Arius and the divinity of Christ</a:t>
            </a:r>
            <a:endParaRPr lang="en-US" sz="1600" dirty="0"/>
          </a:p>
        </p:txBody>
      </p:sp>
      <p:sp>
        <p:nvSpPr>
          <p:cNvPr id="7" name="Text 5"/>
          <p:cNvSpPr txBox="1"/>
          <p:nvPr/>
        </p:nvSpPr>
        <p:spPr>
          <a:xfrm>
            <a:off x="1097280" y="1755648"/>
            <a:ext cx="3474720" cy="548640"/>
          </a:xfrm>
          <a:prstGeom prst="rect">
            <a:avLst/>
          </a:prstGeom>
          <a:noFill/>
          <a:ln/>
        </p:spPr>
        <p:txBody>
          <a:bodyPr wrap="square" lIns="0" tIns="0" rIns="0" bIns="0" rtlCol="0" anchor="t"/>
          <a:lstStyle/>
          <a:p>
            <a:pPr indent="0" marL="0">
              <a:buNone/>
            </a:pPr>
            <a:r>
              <a:rPr lang="en-US" sz="1400" dirty="0">
                <a:solidFill>
                  <a:schemeClr val="bg1"/>
                </a:solidFill>
              </a:rPr>
              <a:t>Arius taught the Son was created. The council affirmed He is fully God in the Nicene Creed.</a:t>
            </a:r>
            <a:endParaRPr lang="en-US" sz="1400" dirty="0"/>
          </a:p>
        </p:txBody>
      </p:sp>
      <p:sp>
        <p:nvSpPr>
          <p:cNvPr id="8" name="number circle"/>
          <p:cNvSpPr/>
          <p:nvPr/>
        </p:nvSpPr>
        <p:spPr>
          <a:xfrm>
            <a:off x="457200" y="2331720"/>
            <a:ext cx="457200" cy="457200"/>
          </a:xfrm>
          <a:prstGeom prst="ellipse">
            <a:avLst/>
          </a:prstGeom>
          <a:solidFill>
            <a:schemeClr val="accent4"/>
          </a:solidFill>
          <a:ln/>
        </p:spPr>
      </p:sp>
      <p:sp>
        <p:nvSpPr>
          <p:cNvPr id="9" name="Text 7"/>
          <p:cNvSpPr txBox="1"/>
          <p:nvPr/>
        </p:nvSpPr>
        <p:spPr>
          <a:xfrm>
            <a:off x="457200" y="2331720"/>
            <a:ext cx="457200" cy="457200"/>
          </a:xfrm>
          <a:prstGeom prst="rect">
            <a:avLst/>
          </a:prstGeom>
          <a:noFill/>
          <a:ln/>
        </p:spPr>
        <p:txBody>
          <a:bodyPr wrap="square" lIns="0" tIns="0" rIns="0" bIns="0" rtlCol="0" anchor="ctr"/>
          <a:lstStyle/>
          <a:p>
            <a:pPr algn="ctr" indent="0" marL="0">
              <a:buNone/>
            </a:pPr>
            <a:r>
              <a:rPr lang="en-US" sz="1800" b="1" dirty="0">
                <a:solidFill>
                  <a:schemeClr val="tx1"/>
                </a:solidFill>
              </a:rPr>
              <a:t>2</a:t>
            </a:r>
            <a:endParaRPr lang="en-US" sz="1800" dirty="0"/>
          </a:p>
        </p:txBody>
      </p:sp>
      <p:sp>
        <p:nvSpPr>
          <p:cNvPr id="10" name="Text 8"/>
          <p:cNvSpPr txBox="1"/>
          <p:nvPr/>
        </p:nvSpPr>
        <p:spPr>
          <a:xfrm>
            <a:off x="1097280" y="2286000"/>
            <a:ext cx="3474720" cy="320040"/>
          </a:xfrm>
          <a:prstGeom prst="rect">
            <a:avLst/>
          </a:prstGeom>
          <a:noFill/>
          <a:ln/>
        </p:spPr>
        <p:txBody>
          <a:bodyPr wrap="square" lIns="0" tIns="0" rIns="0" bIns="0" rtlCol="0" anchor="ctr"/>
          <a:lstStyle/>
          <a:p>
            <a:pPr indent="0" marL="0">
              <a:buNone/>
            </a:pPr>
            <a:r>
              <a:rPr lang="en-US" sz="1600" b="1" dirty="0">
                <a:solidFill>
                  <a:schemeClr val="accent4"/>
                </a:solidFill>
              </a:rPr>
              <a:t>The date of Easter</a:t>
            </a:r>
            <a:endParaRPr lang="en-US" sz="1600" dirty="0"/>
          </a:p>
        </p:txBody>
      </p:sp>
      <p:sp>
        <p:nvSpPr>
          <p:cNvPr id="11" name="Text 9"/>
          <p:cNvSpPr txBox="1"/>
          <p:nvPr/>
        </p:nvSpPr>
        <p:spPr>
          <a:xfrm>
            <a:off x="1097280" y="2624328"/>
            <a:ext cx="3474720" cy="548640"/>
          </a:xfrm>
          <a:prstGeom prst="rect">
            <a:avLst/>
          </a:prstGeom>
          <a:noFill/>
          <a:ln/>
        </p:spPr>
        <p:txBody>
          <a:bodyPr wrap="square" lIns="0" tIns="0" rIns="0" bIns="0" rtlCol="0" anchor="t"/>
          <a:lstStyle/>
          <a:p>
            <a:pPr indent="0" marL="0">
              <a:buNone/>
            </a:pPr>
            <a:r>
              <a:rPr lang="en-US" sz="1400" dirty="0">
                <a:solidFill>
                  <a:schemeClr val="bg1"/>
                </a:solidFill>
              </a:rPr>
              <a:t>Set one common date for the whole church to celebrate it.</a:t>
            </a:r>
            <a:endParaRPr lang="en-US" sz="1400" dirty="0"/>
          </a:p>
        </p:txBody>
      </p:sp>
      <p:sp>
        <p:nvSpPr>
          <p:cNvPr id="12" name="number circle"/>
          <p:cNvSpPr/>
          <p:nvPr/>
        </p:nvSpPr>
        <p:spPr>
          <a:xfrm>
            <a:off x="457200" y="3200400"/>
            <a:ext cx="457200" cy="457200"/>
          </a:xfrm>
          <a:prstGeom prst="ellipse">
            <a:avLst/>
          </a:prstGeom>
          <a:solidFill>
            <a:schemeClr val="accent4"/>
          </a:solidFill>
          <a:ln/>
        </p:spPr>
      </p:sp>
      <p:sp>
        <p:nvSpPr>
          <p:cNvPr id="13" name="Text 11"/>
          <p:cNvSpPr txBox="1"/>
          <p:nvPr/>
        </p:nvSpPr>
        <p:spPr>
          <a:xfrm>
            <a:off x="457200" y="3200400"/>
            <a:ext cx="457200" cy="457200"/>
          </a:xfrm>
          <a:prstGeom prst="rect">
            <a:avLst/>
          </a:prstGeom>
          <a:noFill/>
          <a:ln/>
        </p:spPr>
        <p:txBody>
          <a:bodyPr wrap="square" lIns="0" tIns="0" rIns="0" bIns="0" rtlCol="0" anchor="ctr"/>
          <a:lstStyle/>
          <a:p>
            <a:pPr algn="ctr" indent="0" marL="0">
              <a:buNone/>
            </a:pPr>
            <a:r>
              <a:rPr lang="en-US" sz="1800" b="1" dirty="0">
                <a:solidFill>
                  <a:schemeClr val="tx1"/>
                </a:solidFill>
              </a:rPr>
              <a:t>3</a:t>
            </a:r>
            <a:endParaRPr lang="en-US" sz="1800" dirty="0"/>
          </a:p>
        </p:txBody>
      </p:sp>
      <p:sp>
        <p:nvSpPr>
          <p:cNvPr id="14" name="Text 12"/>
          <p:cNvSpPr txBox="1"/>
          <p:nvPr/>
        </p:nvSpPr>
        <p:spPr>
          <a:xfrm>
            <a:off x="1097280" y="3154680"/>
            <a:ext cx="3474720" cy="320040"/>
          </a:xfrm>
          <a:prstGeom prst="rect">
            <a:avLst/>
          </a:prstGeom>
          <a:noFill/>
          <a:ln/>
        </p:spPr>
        <p:txBody>
          <a:bodyPr wrap="square" lIns="0" tIns="0" rIns="0" bIns="0" rtlCol="0" anchor="ctr"/>
          <a:lstStyle/>
          <a:p>
            <a:pPr indent="0" marL="0">
              <a:buNone/>
            </a:pPr>
            <a:r>
              <a:rPr lang="en-US" sz="1600" b="1" dirty="0">
                <a:solidFill>
                  <a:schemeClr val="accent4"/>
                </a:solidFill>
              </a:rPr>
              <a:t>20 canons on church order</a:t>
            </a:r>
            <a:endParaRPr lang="en-US" sz="1600" dirty="0"/>
          </a:p>
        </p:txBody>
      </p:sp>
      <p:sp>
        <p:nvSpPr>
          <p:cNvPr id="15" name="Text 13"/>
          <p:cNvSpPr txBox="1"/>
          <p:nvPr/>
        </p:nvSpPr>
        <p:spPr>
          <a:xfrm>
            <a:off x="1097280" y="3493008"/>
            <a:ext cx="3474720" cy="548640"/>
          </a:xfrm>
          <a:prstGeom prst="rect">
            <a:avLst/>
          </a:prstGeom>
          <a:noFill/>
          <a:ln/>
        </p:spPr>
        <p:txBody>
          <a:bodyPr wrap="square" lIns="0" tIns="0" rIns="0" bIns="0" rtlCol="0" anchor="t"/>
          <a:lstStyle/>
          <a:p>
            <a:pPr indent="0" marL="0">
              <a:buNone/>
            </a:pPr>
            <a:r>
              <a:rPr lang="en-US" sz="1400" dirty="0">
                <a:solidFill>
                  <a:schemeClr val="bg1"/>
                </a:solidFill>
              </a:rPr>
              <a:t>Rules for bishops and clergy, and for restoring Christians who had lapsed.</a:t>
            </a:r>
            <a:endParaRPr lang="en-US" sz="1400" dirty="0"/>
          </a:p>
        </p:txBody>
      </p:sp>
      <p:sp>
        <p:nvSpPr>
          <p:cNvPr id="16" name="card"/>
          <p:cNvSpPr/>
          <p:nvPr/>
        </p:nvSpPr>
        <p:spPr>
          <a:xfrm>
            <a:off x="4846320" y="1417320"/>
            <a:ext cx="3840480" cy="2743200"/>
          </a:xfrm>
          <a:prstGeom prst="roundRect">
            <a:avLst>
              <a:gd name="adj" fmla="val 2667"/>
            </a:avLst>
          </a:prstGeom>
          <a:solidFill>
            <a:schemeClr val="tx2"/>
          </a:solidFill>
          <a:ln/>
        </p:spPr>
      </p:sp>
      <p:sp>
        <p:nvSpPr>
          <p:cNvPr id="17" name="Text 15"/>
          <p:cNvSpPr txBox="1"/>
          <p:nvPr/>
        </p:nvSpPr>
        <p:spPr>
          <a:xfrm>
            <a:off x="5074920" y="1554480"/>
            <a:ext cx="3383280" cy="228600"/>
          </a:xfrm>
          <a:prstGeom prst="rect">
            <a:avLst/>
          </a:prstGeom>
          <a:noFill/>
          <a:ln/>
        </p:spPr>
        <p:txBody>
          <a:bodyPr wrap="square" lIns="0" tIns="0" rIns="0" bIns="0" rtlCol="0" anchor="ctr"/>
          <a:lstStyle/>
          <a:p>
            <a:pPr indent="0" marL="0">
              <a:buNone/>
            </a:pPr>
            <a:r>
              <a:rPr lang="en-US" sz="1100" b="1" spc="300" kern="0" dirty="0">
                <a:solidFill>
                  <a:schemeClr val="accent2"/>
                </a:solidFill>
              </a:rPr>
              <a:t>WHAT IT DID NOT DO</a:t>
            </a:r>
            <a:endParaRPr lang="en-US" sz="1100" dirty="0"/>
          </a:p>
        </p:txBody>
      </p:sp>
      <p:sp>
        <p:nvSpPr>
          <p:cNvPr id="18" name="Text 16"/>
          <p:cNvSpPr txBox="1"/>
          <p:nvPr/>
        </p:nvSpPr>
        <p:spPr>
          <a:xfrm>
            <a:off x="5074920" y="1783080"/>
            <a:ext cx="3383280" cy="411480"/>
          </a:xfrm>
          <a:prstGeom prst="rect">
            <a:avLst/>
          </a:prstGeom>
          <a:noFill/>
          <a:ln/>
        </p:spPr>
        <p:txBody>
          <a:bodyPr wrap="square" lIns="0" tIns="0" rIns="0" bIns="0" rtlCol="0" anchor="ctr"/>
          <a:lstStyle/>
          <a:p>
            <a:pPr indent="0" marL="0">
              <a:buNone/>
            </a:pPr>
            <a:r>
              <a:rPr lang="en-US" sz="2200" b="1" dirty="0">
                <a:solidFill>
                  <a:schemeClr val="bg1"/>
                </a:solidFill>
                <a:latin typeface="Cambria" pitchFamily="34" charset="0"/>
                <a:ea typeface="Cambria" pitchFamily="34" charset="-122"/>
                <a:cs typeface="Cambria" pitchFamily="34" charset="-120"/>
              </a:rPr>
              <a:t>Decide the canon</a:t>
            </a:r>
            <a:endParaRPr lang="en-US" sz="2200" dirty="0"/>
          </a:p>
        </p:txBody>
      </p:sp>
      <p:sp>
        <p:nvSpPr>
          <p:cNvPr id="19" name="Text 17"/>
          <p:cNvSpPr txBox="1"/>
          <p:nvPr/>
        </p:nvSpPr>
        <p:spPr>
          <a:xfrm>
            <a:off x="5074920" y="2194560"/>
            <a:ext cx="3383280" cy="274320"/>
          </a:xfrm>
          <a:prstGeom prst="rect">
            <a:avLst/>
          </a:prstGeom>
          <a:noFill/>
          <a:ln/>
        </p:spPr>
        <p:txBody>
          <a:bodyPr wrap="square" lIns="0" tIns="0" rIns="0" bIns="0" rtlCol="0" anchor="ctr"/>
          <a:lstStyle/>
          <a:p>
            <a:pPr indent="0" marL="0">
              <a:buNone/>
            </a:pPr>
            <a:r>
              <a:rPr lang="en-US" sz="1300" dirty="0">
                <a:solidFill>
                  <a:schemeClr val="bg2"/>
                </a:solidFill>
              </a:rPr>
              <a:t>The churches recognised the books gradually:</a:t>
            </a:r>
            <a:endParaRPr lang="en-US" sz="1300" dirty="0"/>
          </a:p>
        </p:txBody>
      </p:sp>
      <p:sp>
        <p:nvSpPr>
          <p:cNvPr id="20" name="Text 18"/>
          <p:cNvSpPr txBox="1"/>
          <p:nvPr/>
        </p:nvSpPr>
        <p:spPr>
          <a:xfrm>
            <a:off x="5074920" y="2514600"/>
            <a:ext cx="914400" cy="365760"/>
          </a:xfrm>
          <a:prstGeom prst="rect">
            <a:avLst/>
          </a:prstGeom>
          <a:noFill/>
          <a:ln/>
        </p:spPr>
        <p:txBody>
          <a:bodyPr wrap="square" lIns="0" tIns="0" rIns="0" bIns="0" rtlCol="0" anchor="ctr"/>
          <a:lstStyle/>
          <a:p>
            <a:pPr indent="0" marL="0">
              <a:buNone/>
            </a:pPr>
            <a:r>
              <a:rPr lang="en-US" sz="1400" b="1" dirty="0">
                <a:solidFill>
                  <a:schemeClr val="accent1"/>
                </a:solidFill>
              </a:rPr>
              <a:t>c. 180</a:t>
            </a:r>
            <a:endParaRPr lang="en-US" sz="1400" dirty="0"/>
          </a:p>
        </p:txBody>
      </p:sp>
      <p:sp>
        <p:nvSpPr>
          <p:cNvPr id="21" name="Text 19"/>
          <p:cNvSpPr txBox="1"/>
          <p:nvPr/>
        </p:nvSpPr>
        <p:spPr>
          <a:xfrm>
            <a:off x="6035040" y="2514600"/>
            <a:ext cx="2560320" cy="365760"/>
          </a:xfrm>
          <a:prstGeom prst="rect">
            <a:avLst/>
          </a:prstGeom>
          <a:noFill/>
          <a:ln/>
        </p:spPr>
        <p:txBody>
          <a:bodyPr wrap="square" lIns="0" tIns="0" rIns="0" bIns="0" rtlCol="0" anchor="ctr"/>
          <a:lstStyle/>
          <a:p>
            <a:pPr indent="0" marL="0">
              <a:buNone/>
            </a:pPr>
            <a:r>
              <a:rPr lang="en-US" sz="1300" dirty="0">
                <a:solidFill>
                  <a:schemeClr val="bg1"/>
                </a:solidFill>
              </a:rPr>
              <a:t>Irenaeus: four Gospels only</a:t>
            </a:r>
            <a:endParaRPr lang="en-US" sz="1300" dirty="0"/>
          </a:p>
        </p:txBody>
      </p:sp>
      <p:sp>
        <p:nvSpPr>
          <p:cNvPr id="22" name="Text 20"/>
          <p:cNvSpPr txBox="1"/>
          <p:nvPr/>
        </p:nvSpPr>
        <p:spPr>
          <a:xfrm>
            <a:off x="5074920" y="2916936"/>
            <a:ext cx="914400" cy="365760"/>
          </a:xfrm>
          <a:prstGeom prst="rect">
            <a:avLst/>
          </a:prstGeom>
          <a:noFill/>
          <a:ln/>
        </p:spPr>
        <p:txBody>
          <a:bodyPr wrap="square" lIns="0" tIns="0" rIns="0" bIns="0" rtlCol="0" anchor="ctr"/>
          <a:lstStyle/>
          <a:p>
            <a:pPr indent="0" marL="0">
              <a:buNone/>
            </a:pPr>
            <a:r>
              <a:rPr lang="en-US" sz="1400" b="1" dirty="0">
                <a:solidFill>
                  <a:schemeClr val="accent1"/>
                </a:solidFill>
              </a:rPr>
              <a:t>late 100s</a:t>
            </a:r>
            <a:endParaRPr lang="en-US" sz="1400" dirty="0"/>
          </a:p>
        </p:txBody>
      </p:sp>
      <p:sp>
        <p:nvSpPr>
          <p:cNvPr id="23" name="Text 21"/>
          <p:cNvSpPr txBox="1"/>
          <p:nvPr/>
        </p:nvSpPr>
        <p:spPr>
          <a:xfrm>
            <a:off x="6035040" y="2916936"/>
            <a:ext cx="2560320" cy="365760"/>
          </a:xfrm>
          <a:prstGeom prst="rect">
            <a:avLst/>
          </a:prstGeom>
          <a:noFill/>
          <a:ln/>
        </p:spPr>
        <p:txBody>
          <a:bodyPr wrap="square" lIns="0" tIns="0" rIns="0" bIns="0" rtlCol="0" anchor="ctr"/>
          <a:lstStyle/>
          <a:p>
            <a:pPr indent="0" marL="0">
              <a:buNone/>
            </a:pPr>
            <a:r>
              <a:rPr lang="en-US" sz="1300" dirty="0">
                <a:solidFill>
                  <a:schemeClr val="bg1"/>
                </a:solidFill>
              </a:rPr>
              <a:t>Muratorian list: most of the NT</a:t>
            </a:r>
            <a:endParaRPr lang="en-US" sz="1300" dirty="0"/>
          </a:p>
        </p:txBody>
      </p:sp>
      <p:sp>
        <p:nvSpPr>
          <p:cNvPr id="24" name="Text 22"/>
          <p:cNvSpPr txBox="1"/>
          <p:nvPr/>
        </p:nvSpPr>
        <p:spPr>
          <a:xfrm>
            <a:off x="5074920" y="3319272"/>
            <a:ext cx="914400" cy="365760"/>
          </a:xfrm>
          <a:prstGeom prst="rect">
            <a:avLst/>
          </a:prstGeom>
          <a:noFill/>
          <a:ln/>
        </p:spPr>
        <p:txBody>
          <a:bodyPr wrap="square" lIns="0" tIns="0" rIns="0" bIns="0" rtlCol="0" anchor="ctr"/>
          <a:lstStyle/>
          <a:p>
            <a:pPr indent="0" marL="0">
              <a:buNone/>
            </a:pPr>
            <a:r>
              <a:rPr lang="en-US" sz="1400" b="1" dirty="0">
                <a:solidFill>
                  <a:schemeClr val="accent1"/>
                </a:solidFill>
              </a:rPr>
              <a:t>367</a:t>
            </a:r>
            <a:endParaRPr lang="en-US" sz="1400" dirty="0"/>
          </a:p>
        </p:txBody>
      </p:sp>
      <p:sp>
        <p:nvSpPr>
          <p:cNvPr id="25" name="Text 23"/>
          <p:cNvSpPr txBox="1"/>
          <p:nvPr/>
        </p:nvSpPr>
        <p:spPr>
          <a:xfrm>
            <a:off x="6035040" y="3319272"/>
            <a:ext cx="2560320" cy="365760"/>
          </a:xfrm>
          <a:prstGeom prst="rect">
            <a:avLst/>
          </a:prstGeom>
          <a:noFill/>
          <a:ln/>
        </p:spPr>
        <p:txBody>
          <a:bodyPr wrap="square" lIns="0" tIns="0" rIns="0" bIns="0" rtlCol="0" anchor="ctr"/>
          <a:lstStyle/>
          <a:p>
            <a:pPr indent="0" marL="0">
              <a:buNone/>
            </a:pPr>
            <a:r>
              <a:rPr lang="en-US" sz="1300" dirty="0">
                <a:solidFill>
                  <a:schemeClr val="bg1"/>
                </a:solidFill>
              </a:rPr>
              <a:t>Athanasius: first list of our exact 27</a:t>
            </a:r>
            <a:endParaRPr lang="en-US" sz="1300" dirty="0"/>
          </a:p>
        </p:txBody>
      </p:sp>
      <p:sp>
        <p:nvSpPr>
          <p:cNvPr id="26" name="Text 24"/>
          <p:cNvSpPr txBox="1"/>
          <p:nvPr/>
        </p:nvSpPr>
        <p:spPr>
          <a:xfrm>
            <a:off x="5074920" y="3721608"/>
            <a:ext cx="914400" cy="365760"/>
          </a:xfrm>
          <a:prstGeom prst="rect">
            <a:avLst/>
          </a:prstGeom>
          <a:noFill/>
          <a:ln/>
        </p:spPr>
        <p:txBody>
          <a:bodyPr wrap="square" lIns="0" tIns="0" rIns="0" bIns="0" rtlCol="0" anchor="ctr"/>
          <a:lstStyle/>
          <a:p>
            <a:pPr indent="0" marL="0">
              <a:buNone/>
            </a:pPr>
            <a:r>
              <a:rPr lang="en-US" sz="1400" b="1" dirty="0">
                <a:solidFill>
                  <a:schemeClr val="accent1"/>
                </a:solidFill>
              </a:rPr>
              <a:t>393–397</a:t>
            </a:r>
            <a:endParaRPr lang="en-US" sz="1400" dirty="0"/>
          </a:p>
        </p:txBody>
      </p:sp>
      <p:sp>
        <p:nvSpPr>
          <p:cNvPr id="27" name="Text 25"/>
          <p:cNvSpPr txBox="1"/>
          <p:nvPr/>
        </p:nvSpPr>
        <p:spPr>
          <a:xfrm>
            <a:off x="6035040" y="3721608"/>
            <a:ext cx="2560320" cy="365760"/>
          </a:xfrm>
          <a:prstGeom prst="rect">
            <a:avLst/>
          </a:prstGeom>
          <a:noFill/>
          <a:ln/>
        </p:spPr>
        <p:txBody>
          <a:bodyPr wrap="square" lIns="0" tIns="0" rIns="0" bIns="0" rtlCol="0" anchor="ctr"/>
          <a:lstStyle/>
          <a:p>
            <a:pPr indent="0" marL="0">
              <a:buNone/>
            </a:pPr>
            <a:r>
              <a:rPr lang="en-US" sz="1300" dirty="0">
                <a:solidFill>
                  <a:schemeClr val="bg1"/>
                </a:solidFill>
              </a:rPr>
              <a:t>Hippo and Carthage affirm the list</a:t>
            </a:r>
            <a:endParaRPr lang="en-US" sz="1300" dirty="0"/>
          </a:p>
        </p:txBody>
      </p:sp>
      <p:sp>
        <p:nvSpPr>
          <p:cNvPr id="28" name="Text 26"/>
          <p:cNvSpPr txBox="1"/>
          <p:nvPr/>
        </p:nvSpPr>
        <p:spPr>
          <a:xfrm>
            <a:off x="457200" y="4297680"/>
            <a:ext cx="8229600" cy="411480"/>
          </a:xfrm>
          <a:prstGeom prst="rect">
            <a:avLst/>
          </a:prstGeom>
          <a:noFill/>
          <a:ln/>
        </p:spPr>
        <p:txBody>
          <a:bodyPr wrap="square" lIns="0" tIns="0" rIns="0" bIns="0" rtlCol="0" anchor="ctr"/>
          <a:lstStyle/>
          <a:p>
            <a:pPr indent="0" marL="0">
              <a:buNone/>
            </a:pPr>
            <a:r>
              <a:rPr lang="en-US" sz="1800" i="1" dirty="0">
                <a:solidFill>
                  <a:schemeClr val="bg1"/>
                </a:solidFill>
              </a:rPr>
              <a:t>“The Council of Nicaea had nothing to do with the Canon.”</a:t>
            </a:r>
            <a:pPr indent="0" marL="0">
              <a:buNone/>
            </a:pPr>
            <a:r>
              <a:rPr lang="en-US" sz="1300" dirty="0">
                <a:solidFill>
                  <a:schemeClr val="accent1"/>
                </a:solidFill>
              </a:rPr>
              <a:t>   Bill Mounce, Why I Trust My Bible</a:t>
            </a:r>
            <a:endParaRPr lang="en-US" sz="18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Truth: recognised, not invented</a:t>
            </a:r>
            <a:endParaRPr lang="en-US" sz="3200" dirty="0"/>
          </a:p>
        </p:txBody>
      </p:sp>
      <p:sp>
        <p:nvSpPr>
          <p:cNvPr id="3" name="Text 1"/>
          <p:cNvSpPr txBox="1"/>
          <p:nvPr/>
        </p:nvSpPr>
        <p:spPr>
          <a:xfrm>
            <a:off x="457200" y="1051560"/>
            <a:ext cx="8229600" cy="365760"/>
          </a:xfrm>
          <a:prstGeom prst="rect">
            <a:avLst/>
          </a:prstGeom>
          <a:noFill/>
          <a:ln/>
        </p:spPr>
        <p:txBody>
          <a:bodyPr wrap="square" lIns="0" tIns="0" rIns="0" bIns="0" rtlCol="0" anchor="ctr"/>
          <a:lstStyle/>
          <a:p>
            <a:pPr indent="0" marL="0">
              <a:buNone/>
            </a:pPr>
            <a:r>
              <a:rPr lang="en-US" sz="1600" dirty="0">
                <a:solidFill>
                  <a:schemeClr val="bg2"/>
                </a:solidFill>
              </a:rPr>
              <a:t>Every book was weighed by three tests. Later gospels, like Thomas and Peter, failed them:</a:t>
            </a:r>
            <a:endParaRPr lang="en-US" sz="1600" dirty="0"/>
          </a:p>
        </p:txBody>
      </p:sp>
      <p:sp>
        <p:nvSpPr>
          <p:cNvPr id="4" name="card"/>
          <p:cNvSpPr/>
          <p:nvPr/>
        </p:nvSpPr>
        <p:spPr>
          <a:xfrm>
            <a:off x="457200" y="1600200"/>
            <a:ext cx="2560320" cy="2148840"/>
          </a:xfrm>
          <a:prstGeom prst="roundRect">
            <a:avLst>
              <a:gd name="adj" fmla="val 3404"/>
            </a:avLst>
          </a:prstGeom>
          <a:solidFill>
            <a:schemeClr val="tx2"/>
          </a:solidFill>
          <a:ln/>
        </p:spPr>
      </p:sp>
      <p:sp>
        <p:nvSpPr>
          <p:cNvPr id="5" name="icon circle"/>
          <p:cNvSpPr/>
          <p:nvPr/>
        </p:nvSpPr>
        <p:spPr>
          <a:xfrm>
            <a:off x="685800" y="1783080"/>
            <a:ext cx="640080" cy="640080"/>
          </a:xfrm>
          <a:prstGeom prst="ellipse">
            <a:avLst/>
          </a:prstGeom>
          <a:solidFill>
            <a:schemeClr val="accent4"/>
          </a:solidFill>
          <a:ln/>
        </p:spPr>
      </p:sp>
      <p:pic>
        <p:nvPicPr>
          <p:cNvPr id="6" name="icon" descr="preencoded.png">    </p:cNvPr>
          <p:cNvPicPr>
            <a:picLocks noChangeAspect="1"/>
          </p:cNvPicPr>
          <p:nvPr/>
        </p:nvPicPr>
        <p:blipFill>
          <a:blip r:embed="rId1"/>
          <a:stretch>
            <a:fillRect/>
          </a:stretch>
        </p:blipFill>
        <p:spPr>
          <a:xfrm>
            <a:off x="845820" y="1943100"/>
            <a:ext cx="320040" cy="320040"/>
          </a:xfrm>
          <a:prstGeom prst="rect">
            <a:avLst/>
          </a:prstGeom>
        </p:spPr>
      </p:pic>
      <p:sp>
        <p:nvSpPr>
          <p:cNvPr id="7" name="Text 4"/>
          <p:cNvSpPr txBox="1"/>
          <p:nvPr/>
        </p:nvSpPr>
        <p:spPr>
          <a:xfrm>
            <a:off x="685800" y="2560320"/>
            <a:ext cx="2103120" cy="365760"/>
          </a:xfrm>
          <a:prstGeom prst="rect">
            <a:avLst/>
          </a:prstGeom>
          <a:noFill/>
          <a:ln/>
        </p:spPr>
        <p:txBody>
          <a:bodyPr wrap="square" lIns="0" tIns="0" rIns="0" bIns="0" rtlCol="0" anchor="ctr"/>
          <a:lstStyle/>
          <a:p>
            <a:pPr indent="0" marL="0">
              <a:buNone/>
            </a:pPr>
            <a:r>
              <a:rPr lang="en-US" sz="1800" b="1" dirty="0">
                <a:solidFill>
                  <a:schemeClr val="accent4"/>
                </a:solidFill>
              </a:rPr>
              <a:t>1. Apostolic authority</a:t>
            </a:r>
            <a:endParaRPr lang="en-US" sz="1800" dirty="0"/>
          </a:p>
        </p:txBody>
      </p:sp>
      <p:sp>
        <p:nvSpPr>
          <p:cNvPr id="8" name="Text 5"/>
          <p:cNvSpPr txBox="1"/>
          <p:nvPr/>
        </p:nvSpPr>
        <p:spPr>
          <a:xfrm>
            <a:off x="685800" y="2971800"/>
            <a:ext cx="2103120" cy="685800"/>
          </a:xfrm>
          <a:prstGeom prst="rect">
            <a:avLst/>
          </a:prstGeom>
          <a:noFill/>
          <a:ln/>
        </p:spPr>
        <p:txBody>
          <a:bodyPr wrap="square" lIns="0" tIns="0" rIns="0" bIns="0" rtlCol="0" anchor="t"/>
          <a:lstStyle/>
          <a:p>
            <a:pPr indent="0" marL="0">
              <a:buNone/>
            </a:pPr>
            <a:r>
              <a:rPr lang="en-US" sz="1400" dirty="0">
                <a:solidFill>
                  <a:schemeClr val="bg1"/>
                </a:solidFill>
              </a:rPr>
              <a:t>Written by an apostle or a close associate of one</a:t>
            </a:r>
            <a:endParaRPr lang="en-US" sz="1400" dirty="0"/>
          </a:p>
        </p:txBody>
      </p:sp>
      <p:sp>
        <p:nvSpPr>
          <p:cNvPr id="9" name="card"/>
          <p:cNvSpPr/>
          <p:nvPr/>
        </p:nvSpPr>
        <p:spPr>
          <a:xfrm>
            <a:off x="3291840" y="1600200"/>
            <a:ext cx="2560320" cy="2148840"/>
          </a:xfrm>
          <a:prstGeom prst="roundRect">
            <a:avLst>
              <a:gd name="adj" fmla="val 3404"/>
            </a:avLst>
          </a:prstGeom>
          <a:solidFill>
            <a:schemeClr val="tx2"/>
          </a:solidFill>
          <a:ln/>
        </p:spPr>
      </p:sp>
      <p:sp>
        <p:nvSpPr>
          <p:cNvPr id="10" name="icon circle"/>
          <p:cNvSpPr/>
          <p:nvPr/>
        </p:nvSpPr>
        <p:spPr>
          <a:xfrm>
            <a:off x="3520440" y="1783080"/>
            <a:ext cx="640080" cy="640080"/>
          </a:xfrm>
          <a:prstGeom prst="ellipse">
            <a:avLst/>
          </a:prstGeom>
          <a:solidFill>
            <a:schemeClr val="accent4"/>
          </a:solidFill>
          <a:ln/>
        </p:spPr>
      </p:sp>
      <p:pic>
        <p:nvPicPr>
          <p:cNvPr id="11" name="icon" descr="preencoded.png">    </p:cNvPr>
          <p:cNvPicPr>
            <a:picLocks noChangeAspect="1"/>
          </p:cNvPicPr>
          <p:nvPr/>
        </p:nvPicPr>
        <p:blipFill>
          <a:blip r:embed="rId2"/>
          <a:stretch>
            <a:fillRect/>
          </a:stretch>
        </p:blipFill>
        <p:spPr>
          <a:xfrm>
            <a:off x="3680460" y="1943100"/>
            <a:ext cx="320040" cy="320040"/>
          </a:xfrm>
          <a:prstGeom prst="rect">
            <a:avLst/>
          </a:prstGeom>
        </p:spPr>
      </p:pic>
      <p:sp>
        <p:nvSpPr>
          <p:cNvPr id="12" name="Text 8"/>
          <p:cNvSpPr txBox="1"/>
          <p:nvPr/>
        </p:nvSpPr>
        <p:spPr>
          <a:xfrm>
            <a:off x="3520440" y="2560320"/>
            <a:ext cx="2103120" cy="365760"/>
          </a:xfrm>
          <a:prstGeom prst="rect">
            <a:avLst/>
          </a:prstGeom>
          <a:noFill/>
          <a:ln/>
        </p:spPr>
        <p:txBody>
          <a:bodyPr wrap="square" lIns="0" tIns="0" rIns="0" bIns="0" rtlCol="0" anchor="ctr"/>
          <a:lstStyle/>
          <a:p>
            <a:pPr indent="0" marL="0">
              <a:buNone/>
            </a:pPr>
            <a:r>
              <a:rPr lang="en-US" sz="1800" b="1" dirty="0">
                <a:solidFill>
                  <a:schemeClr val="accent4"/>
                </a:solidFill>
              </a:rPr>
              <a:t>2. Widespread use</a:t>
            </a:r>
            <a:endParaRPr lang="en-US" sz="1800" dirty="0"/>
          </a:p>
        </p:txBody>
      </p:sp>
      <p:sp>
        <p:nvSpPr>
          <p:cNvPr id="13" name="Text 9"/>
          <p:cNvSpPr txBox="1"/>
          <p:nvPr/>
        </p:nvSpPr>
        <p:spPr>
          <a:xfrm>
            <a:off x="3520440" y="2971800"/>
            <a:ext cx="2103120" cy="685800"/>
          </a:xfrm>
          <a:prstGeom prst="rect">
            <a:avLst/>
          </a:prstGeom>
          <a:noFill/>
          <a:ln/>
        </p:spPr>
        <p:txBody>
          <a:bodyPr wrap="square" lIns="0" tIns="0" rIns="0" bIns="0" rtlCol="0" anchor="t"/>
          <a:lstStyle/>
          <a:p>
            <a:pPr indent="0" marL="0">
              <a:buNone/>
            </a:pPr>
            <a:r>
              <a:rPr lang="en-US" sz="1400" dirty="0">
                <a:solidFill>
                  <a:schemeClr val="bg1"/>
                </a:solidFill>
              </a:rPr>
              <a:t>Read and used widely across the early church</a:t>
            </a:r>
            <a:endParaRPr lang="en-US" sz="1400" dirty="0"/>
          </a:p>
        </p:txBody>
      </p:sp>
      <p:sp>
        <p:nvSpPr>
          <p:cNvPr id="14" name="card"/>
          <p:cNvSpPr/>
          <p:nvPr/>
        </p:nvSpPr>
        <p:spPr>
          <a:xfrm>
            <a:off x="6126480" y="1600200"/>
            <a:ext cx="2560320" cy="2148840"/>
          </a:xfrm>
          <a:prstGeom prst="roundRect">
            <a:avLst>
              <a:gd name="adj" fmla="val 3404"/>
            </a:avLst>
          </a:prstGeom>
          <a:solidFill>
            <a:schemeClr val="tx2"/>
          </a:solidFill>
          <a:ln/>
        </p:spPr>
      </p:sp>
      <p:sp>
        <p:nvSpPr>
          <p:cNvPr id="15" name="icon circle"/>
          <p:cNvSpPr/>
          <p:nvPr/>
        </p:nvSpPr>
        <p:spPr>
          <a:xfrm>
            <a:off x="6355080" y="1783080"/>
            <a:ext cx="640080" cy="640080"/>
          </a:xfrm>
          <a:prstGeom prst="ellipse">
            <a:avLst/>
          </a:prstGeom>
          <a:solidFill>
            <a:schemeClr val="accent4"/>
          </a:solidFill>
          <a:ln/>
        </p:spPr>
      </p:sp>
      <p:pic>
        <p:nvPicPr>
          <p:cNvPr id="16" name="icon" descr="preencoded.png">    </p:cNvPr>
          <p:cNvPicPr>
            <a:picLocks noChangeAspect="1"/>
          </p:cNvPicPr>
          <p:nvPr/>
        </p:nvPicPr>
        <p:blipFill>
          <a:blip r:embed="rId3"/>
          <a:stretch>
            <a:fillRect/>
          </a:stretch>
        </p:blipFill>
        <p:spPr>
          <a:xfrm>
            <a:off x="6515100" y="1943100"/>
            <a:ext cx="320040" cy="320040"/>
          </a:xfrm>
          <a:prstGeom prst="rect">
            <a:avLst/>
          </a:prstGeom>
        </p:spPr>
      </p:pic>
      <p:sp>
        <p:nvSpPr>
          <p:cNvPr id="17" name="Text 12"/>
          <p:cNvSpPr txBox="1"/>
          <p:nvPr/>
        </p:nvSpPr>
        <p:spPr>
          <a:xfrm>
            <a:off x="6355080" y="2560320"/>
            <a:ext cx="2103120" cy="365760"/>
          </a:xfrm>
          <a:prstGeom prst="rect">
            <a:avLst/>
          </a:prstGeom>
          <a:noFill/>
          <a:ln/>
        </p:spPr>
        <p:txBody>
          <a:bodyPr wrap="square" lIns="0" tIns="0" rIns="0" bIns="0" rtlCol="0" anchor="ctr"/>
          <a:lstStyle/>
          <a:p>
            <a:pPr indent="0" marL="0">
              <a:buNone/>
            </a:pPr>
            <a:r>
              <a:rPr lang="en-US" sz="1800" b="1" dirty="0">
                <a:solidFill>
                  <a:schemeClr val="accent4"/>
                </a:solidFill>
              </a:rPr>
              <a:t>3. Orthodoxy</a:t>
            </a:r>
            <a:endParaRPr lang="en-US" sz="1800" dirty="0"/>
          </a:p>
        </p:txBody>
      </p:sp>
      <p:sp>
        <p:nvSpPr>
          <p:cNvPr id="18" name="Text 13"/>
          <p:cNvSpPr txBox="1"/>
          <p:nvPr/>
        </p:nvSpPr>
        <p:spPr>
          <a:xfrm>
            <a:off x="6355080" y="2971800"/>
            <a:ext cx="2103120" cy="685800"/>
          </a:xfrm>
          <a:prstGeom prst="rect">
            <a:avLst/>
          </a:prstGeom>
          <a:noFill/>
          <a:ln/>
        </p:spPr>
        <p:txBody>
          <a:bodyPr wrap="square" lIns="0" tIns="0" rIns="0" bIns="0" rtlCol="0" anchor="t"/>
          <a:lstStyle/>
          <a:p>
            <a:pPr indent="0" marL="0">
              <a:buNone/>
            </a:pPr>
            <a:r>
              <a:rPr lang="en-US" sz="1400" dirty="0">
                <a:solidFill>
                  <a:schemeClr val="bg1"/>
                </a:solidFill>
              </a:rPr>
              <a:t>Agrees with the rest of the books</a:t>
            </a:r>
            <a:endParaRPr lang="en-US" sz="1400" dirty="0"/>
          </a:p>
        </p:txBody>
      </p:sp>
      <p:sp>
        <p:nvSpPr>
          <p:cNvPr id="19" name="Text 14"/>
          <p:cNvSpPr txBox="1"/>
          <p:nvPr/>
        </p:nvSpPr>
        <p:spPr>
          <a:xfrm>
            <a:off x="457200" y="3931920"/>
            <a:ext cx="8229600" cy="365760"/>
          </a:xfrm>
          <a:prstGeom prst="rect">
            <a:avLst/>
          </a:prstGeom>
          <a:noFill/>
          <a:ln/>
        </p:spPr>
        <p:txBody>
          <a:bodyPr wrap="square" lIns="0" tIns="0" rIns="0" bIns="0" rtlCol="0" anchor="ctr"/>
          <a:lstStyle/>
          <a:p>
            <a:pPr indent="0" marL="0">
              <a:buNone/>
            </a:pPr>
            <a:r>
              <a:rPr lang="en-US" sz="1800" i="1" dirty="0">
                <a:solidFill>
                  <a:schemeClr val="bg1"/>
                </a:solidFill>
              </a:rPr>
              <a:t>“The canon is a list of authoritative books more than it is an authoritative list of books.”</a:t>
            </a:r>
            <a:endParaRPr lang="en-US" sz="1800" dirty="0"/>
          </a:p>
        </p:txBody>
      </p:sp>
      <p:sp>
        <p:nvSpPr>
          <p:cNvPr id="20" name="Text 15"/>
          <p:cNvSpPr txBox="1"/>
          <p:nvPr/>
        </p:nvSpPr>
        <p:spPr>
          <a:xfrm>
            <a:off x="457200" y="4315968"/>
            <a:ext cx="7589520" cy="274320"/>
          </a:xfrm>
          <a:prstGeom prst="rect">
            <a:avLst/>
          </a:prstGeom>
          <a:noFill/>
          <a:ln/>
        </p:spPr>
        <p:txBody>
          <a:bodyPr wrap="square" lIns="0" tIns="0" rIns="0" bIns="0" rtlCol="0" anchor="ctr"/>
          <a:lstStyle/>
          <a:p>
            <a:pPr indent="0" marL="0">
              <a:buNone/>
            </a:pPr>
            <a:r>
              <a:rPr lang="en-US" sz="1200" dirty="0">
                <a:solidFill>
                  <a:schemeClr val="accent1"/>
                </a:solidFill>
              </a:rPr>
              <a:t>Bruce M. Metzger, interviewed in Lee Strobel, The Case for Christ (Zondervan, 1998), ch. 3</a:t>
            </a:r>
            <a:endParaRPr lang="en-US" sz="1200" dirty="0"/>
          </a:p>
        </p:txBody>
      </p:sp>
      <p:sp>
        <p:nvSpPr>
          <p:cNvPr id="21" name="Text 16"/>
          <p:cNvSpPr txBox="1"/>
          <p:nvPr/>
        </p:nvSpPr>
        <p:spPr>
          <a:xfrm>
            <a:off x="457200" y="4590288"/>
            <a:ext cx="7589520" cy="274320"/>
          </a:xfrm>
          <a:prstGeom prst="rect">
            <a:avLst/>
          </a:prstGeom>
          <a:noFill/>
          <a:ln/>
        </p:spPr>
        <p:txBody>
          <a:bodyPr wrap="square" lIns="0" tIns="0" rIns="0" bIns="0" rtlCol="0" anchor="ctr"/>
          <a:lstStyle/>
          <a:p>
            <a:pPr indent="0" marL="0">
              <a:buNone/>
            </a:pPr>
            <a:r>
              <a:rPr lang="en-US" sz="1000" dirty="0">
                <a:solidFill>
                  <a:schemeClr val="bg2"/>
                </a:solidFill>
              </a:rPr>
              <a:t>Three tests: Metzger’s criteria (1987), as summarized in H.J. de Jonge, “The New Testament Canon” (Leiden University, 2001), p. 16.</a:t>
            </a:r>
            <a:endParaRPr lang="en-US" sz="1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body" hasCustomPrompt="1"/>
          </p:nvPr>
        </p:nvSpPr>
        <p:spPr>
          <a:xfrm>
            <a:off x="548640" y="640080"/>
            <a:ext cx="8046720" cy="457200"/>
          </a:xfrm>
          <a:prstGeom prst="rect">
            <a:avLst/>
          </a:prstGeom>
          <a:noFill/>
          <a:ln/>
        </p:spPr>
        <p:txBody>
          <a:bodyPr wrap="square" lIns="0" tIns="0" rIns="0" bIns="0" rtlCol="0"/>
          <a:lstStyle/>
          <a:p>
            <a:pPr indent="0" marL="0">
              <a:buNone/>
            </a:pPr>
            <a:r>
              <a:rPr lang="en-US" sz="1800" b="1" spc="400" kern="0" dirty="0">
                <a:solidFill>
                  <a:schemeClr val="accent2"/>
                </a:solidFill>
              </a:rPr>
              <a:t>LIE</a:t>
            </a:r>
            <a:endParaRPr lang="en-US" sz="1800" dirty="0"/>
          </a:p>
        </p:txBody>
      </p:sp>
      <p:sp>
        <p:nvSpPr>
          <p:cNvPr id="3" name="Text 0"/>
          <p:cNvSpPr/>
          <p:nvPr>
            <p:ph idx="101" type="title" hasCustomPrompt="1"/>
          </p:nvPr>
        </p:nvSpPr>
        <p:spPr>
          <a:xfrm>
            <a:off x="548640" y="1097280"/>
            <a:ext cx="8046720" cy="1463040"/>
          </a:xfrm>
          <a:prstGeom prst="rect">
            <a:avLst/>
          </a:prstGeom>
          <a:noFill/>
          <a:ln/>
        </p:spPr>
        <p:txBody>
          <a:bodyPr wrap="square" lIns="0" tIns="0" rIns="0" bIns="0" rtlCol="0" anchor="t"/>
          <a:lstStyle/>
          <a:p>
            <a:pPr algn="l" indent="0" marL="0">
              <a:buNone/>
            </a:pPr>
            <a:r>
              <a:rPr lang="en-US" sz="3600" b="1" dirty="0">
                <a:solidFill>
                  <a:schemeClr val="bg1"/>
                </a:solidFill>
              </a:rPr>
              <a:t>“We don’t know what the original manuscripts said.”</a:t>
            </a:r>
            <a:endParaRPr lang="en-US" sz="3600" dirty="0"/>
          </a:p>
        </p:txBody>
      </p:sp>
      <p:pic>
        <p:nvPicPr>
          <p:cNvPr id="4" name="ms" descr="/private/tmp/claude-501/-Users-kynrek-Isolater/16221b55-4a13-4e0c-b4a5-ab49db02cd34/scratchpad/img/ms.jpg">    </p:cNvPr>
          <p:cNvPicPr>
            <a:picLocks noChangeAspect="1"/>
          </p:cNvPicPr>
          <p:nvPr/>
        </p:nvPicPr>
        <p:blipFill>
          <a:blip r:embed="rId1"/>
          <a:stretch>
            <a:fillRect/>
          </a:stretch>
        </p:blipFill>
        <p:spPr>
          <a:xfrm>
            <a:off x="5120640" y="2846832"/>
            <a:ext cx="3474720" cy="1621536"/>
          </a:xfrm>
          <a:prstGeom prst="rect">
            <a:avLst/>
          </a:prstGeom>
        </p:spPr>
      </p:pic>
      <p:sp>
        <p:nvSpPr>
          <p:cNvPr id="5" name="card"/>
          <p:cNvSpPr/>
          <p:nvPr/>
        </p:nvSpPr>
        <p:spPr>
          <a:xfrm>
            <a:off x="548640" y="2697480"/>
            <a:ext cx="4297680" cy="1417320"/>
          </a:xfrm>
          <a:prstGeom prst="roundRect">
            <a:avLst>
              <a:gd name="adj" fmla="val 5161"/>
            </a:avLst>
          </a:prstGeom>
          <a:solidFill>
            <a:schemeClr val="tx1"/>
          </a:solidFill>
          <a:ln/>
        </p:spPr>
      </p:sp>
      <p:sp>
        <p:nvSpPr>
          <p:cNvPr id="6" name="Text 3"/>
          <p:cNvSpPr txBox="1"/>
          <p:nvPr/>
        </p:nvSpPr>
        <p:spPr>
          <a:xfrm>
            <a:off x="777240" y="2816352"/>
            <a:ext cx="3886200" cy="868680"/>
          </a:xfrm>
          <a:prstGeom prst="rect">
            <a:avLst/>
          </a:prstGeom>
          <a:noFill/>
          <a:ln/>
        </p:spPr>
        <p:txBody>
          <a:bodyPr wrap="square" lIns="0" tIns="0" rIns="0" bIns="0" rtlCol="0" anchor="t"/>
          <a:lstStyle/>
          <a:p>
            <a:pPr indent="0" marL="0">
              <a:buNone/>
            </a:pPr>
            <a:r>
              <a:rPr lang="en-US" sz="1600" i="1" dirty="0">
                <a:solidFill>
                  <a:schemeClr val="bg1"/>
                </a:solidFill>
              </a:rPr>
              <a:t>Bart Ehrman says there are “more variations among our manuscripts than there are words in the New Testament.”</a:t>
            </a:r>
            <a:endParaRPr lang="en-US" sz="1600" dirty="0"/>
          </a:p>
        </p:txBody>
      </p:sp>
      <p:sp>
        <p:nvSpPr>
          <p:cNvPr id="7" name="Text 4"/>
          <p:cNvSpPr txBox="1"/>
          <p:nvPr/>
        </p:nvSpPr>
        <p:spPr>
          <a:xfrm>
            <a:off x="777240" y="3730752"/>
            <a:ext cx="3886200" cy="274320"/>
          </a:xfrm>
          <a:prstGeom prst="rect">
            <a:avLst/>
          </a:prstGeom>
          <a:noFill/>
          <a:ln/>
        </p:spPr>
        <p:txBody>
          <a:bodyPr wrap="square" lIns="0" tIns="0" rIns="0" bIns="0" rtlCol="0" anchor="ctr"/>
          <a:lstStyle/>
          <a:p>
            <a:pPr indent="0" marL="0">
              <a:buNone/>
            </a:pPr>
            <a:r>
              <a:rPr lang="en-US" sz="1200" dirty="0">
                <a:solidFill>
                  <a:schemeClr val="accent1"/>
                </a:solidFill>
              </a:rPr>
              <a:t>Bart Ehrman, Misquoting Jesus (2005), p. 90</a:t>
            </a:r>
            <a:endParaRPr lang="en-US" sz="1200" dirty="0"/>
          </a:p>
        </p:txBody>
      </p:sp>
      <p:sp>
        <p:nvSpPr>
          <p:cNvPr id="8" name="Text 5"/>
          <p:cNvSpPr txBox="1"/>
          <p:nvPr/>
        </p:nvSpPr>
        <p:spPr>
          <a:xfrm>
            <a:off x="548640" y="4297680"/>
            <a:ext cx="4297680" cy="365760"/>
          </a:xfrm>
          <a:prstGeom prst="rect">
            <a:avLst/>
          </a:prstGeom>
          <a:noFill/>
          <a:ln/>
        </p:spPr>
        <p:txBody>
          <a:bodyPr wrap="square" lIns="0" tIns="0" rIns="0" bIns="0" rtlCol="0" anchor="ctr"/>
          <a:lstStyle/>
          <a:p>
            <a:pPr indent="0" marL="0">
              <a:buNone/>
            </a:pPr>
            <a:r>
              <a:rPr lang="en-US" sz="1800" i="1" dirty="0">
                <a:solidFill>
                  <a:schemeClr val="bg2"/>
                </a:solidFill>
              </a:rPr>
              <a:t>Let’s look at the evidence.</a:t>
            </a:r>
            <a:endParaRPr lang="en-US" sz="18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1,000 years apart, the same message</a:t>
            </a:r>
            <a:endParaRPr lang="en-US" sz="3200" dirty="0"/>
          </a:p>
        </p:txBody>
      </p:sp>
      <p:sp>
        <p:nvSpPr>
          <p:cNvPr id="3" name="card"/>
          <p:cNvSpPr/>
          <p:nvPr/>
        </p:nvSpPr>
        <p:spPr>
          <a:xfrm>
            <a:off x="457200" y="1097280"/>
            <a:ext cx="5212080" cy="1097280"/>
          </a:xfrm>
          <a:prstGeom prst="roundRect">
            <a:avLst>
              <a:gd name="adj" fmla="val 6667"/>
            </a:avLst>
          </a:prstGeom>
          <a:solidFill>
            <a:schemeClr val="tx2"/>
          </a:solidFill>
          <a:ln/>
        </p:spPr>
      </p:sp>
      <p:sp>
        <p:nvSpPr>
          <p:cNvPr id="4" name="Text 2"/>
          <p:cNvSpPr txBox="1"/>
          <p:nvPr/>
        </p:nvSpPr>
        <p:spPr>
          <a:xfrm>
            <a:off x="685800" y="1207008"/>
            <a:ext cx="2286000" cy="228600"/>
          </a:xfrm>
          <a:prstGeom prst="rect">
            <a:avLst/>
          </a:prstGeom>
          <a:noFill/>
          <a:ln/>
        </p:spPr>
        <p:txBody>
          <a:bodyPr wrap="square" lIns="0" tIns="0" rIns="0" bIns="0" rtlCol="0" anchor="ctr"/>
          <a:lstStyle/>
          <a:p>
            <a:pPr indent="0" marL="0">
              <a:buNone/>
            </a:pPr>
            <a:r>
              <a:rPr lang="en-US" sz="1100" b="1" spc="300" kern="0" dirty="0">
                <a:solidFill>
                  <a:schemeClr val="bg2"/>
                </a:solidFill>
              </a:rPr>
              <a:t>BEFORE 1947</a:t>
            </a:r>
            <a:endParaRPr lang="en-US" sz="1100" dirty="0"/>
          </a:p>
        </p:txBody>
      </p:sp>
      <p:sp>
        <p:nvSpPr>
          <p:cNvPr id="5" name="Text 3"/>
          <p:cNvSpPr txBox="1"/>
          <p:nvPr/>
        </p:nvSpPr>
        <p:spPr>
          <a:xfrm>
            <a:off x="685800" y="1435608"/>
            <a:ext cx="4754880" cy="320040"/>
          </a:xfrm>
          <a:prstGeom prst="rect">
            <a:avLst/>
          </a:prstGeom>
          <a:noFill/>
          <a:ln/>
        </p:spPr>
        <p:txBody>
          <a:bodyPr wrap="square" lIns="0" tIns="0" rIns="0" bIns="0" rtlCol="0" anchor="ctr"/>
          <a:lstStyle/>
          <a:p>
            <a:pPr indent="0" marL="0">
              <a:buNone/>
            </a:pPr>
            <a:r>
              <a:rPr lang="en-US" sz="1800" b="1" dirty="0">
                <a:solidFill>
                  <a:schemeClr val="accent1"/>
                </a:solidFill>
              </a:rPr>
              <a:t>Masoretic Text</a:t>
            </a:r>
            <a:endParaRPr lang="en-US" sz="1800" dirty="0"/>
          </a:p>
        </p:txBody>
      </p:sp>
      <p:sp>
        <p:nvSpPr>
          <p:cNvPr id="6" name="Text 4"/>
          <p:cNvSpPr txBox="1"/>
          <p:nvPr/>
        </p:nvSpPr>
        <p:spPr>
          <a:xfrm>
            <a:off x="685800" y="1792224"/>
            <a:ext cx="4754880" cy="292608"/>
          </a:xfrm>
          <a:prstGeom prst="rect">
            <a:avLst/>
          </a:prstGeom>
          <a:noFill/>
          <a:ln/>
        </p:spPr>
        <p:txBody>
          <a:bodyPr wrap="square" lIns="0" tIns="0" rIns="0" bIns="0" rtlCol="0" anchor="ctr"/>
          <a:lstStyle/>
          <a:p>
            <a:pPr indent="0" marL="0">
              <a:buNone/>
            </a:pPr>
            <a:r>
              <a:rPr lang="en-US" sz="1400" dirty="0">
                <a:solidFill>
                  <a:schemeClr val="bg1"/>
                </a:solidFill>
              </a:rPr>
              <a:t>Our oldest Hebrew copies: c. AD 900–1000. Trusted, but late.</a:t>
            </a:r>
            <a:endParaRPr lang="en-US" sz="1400" dirty="0"/>
          </a:p>
        </p:txBody>
      </p:sp>
      <p:sp>
        <p:nvSpPr>
          <p:cNvPr id="7" name="card"/>
          <p:cNvSpPr/>
          <p:nvPr/>
        </p:nvSpPr>
        <p:spPr>
          <a:xfrm>
            <a:off x="457200" y="2697480"/>
            <a:ext cx="5212080" cy="1097280"/>
          </a:xfrm>
          <a:prstGeom prst="roundRect">
            <a:avLst>
              <a:gd name="adj" fmla="val 6667"/>
            </a:avLst>
          </a:prstGeom>
          <a:solidFill>
            <a:schemeClr val="tx2"/>
          </a:solidFill>
          <a:ln/>
        </p:spPr>
      </p:sp>
      <p:sp>
        <p:nvSpPr>
          <p:cNvPr id="8" name="Text 6"/>
          <p:cNvSpPr txBox="1"/>
          <p:nvPr/>
        </p:nvSpPr>
        <p:spPr>
          <a:xfrm>
            <a:off x="685800" y="2807208"/>
            <a:ext cx="2286000" cy="228600"/>
          </a:xfrm>
          <a:prstGeom prst="rect">
            <a:avLst/>
          </a:prstGeom>
          <a:noFill/>
          <a:ln/>
        </p:spPr>
        <p:txBody>
          <a:bodyPr wrap="square" lIns="0" tIns="0" rIns="0" bIns="0" rtlCol="0" anchor="ctr"/>
          <a:lstStyle/>
          <a:p>
            <a:pPr indent="0" marL="0">
              <a:buNone/>
            </a:pPr>
            <a:r>
              <a:rPr lang="en-US" sz="1100" b="1" spc="300" kern="0" dirty="0">
                <a:solidFill>
                  <a:schemeClr val="bg2"/>
                </a:solidFill>
              </a:rPr>
              <a:t>FOUND 1947–1956</a:t>
            </a:r>
            <a:endParaRPr lang="en-US" sz="1100" dirty="0"/>
          </a:p>
        </p:txBody>
      </p:sp>
      <p:sp>
        <p:nvSpPr>
          <p:cNvPr id="9" name="Text 7"/>
          <p:cNvSpPr txBox="1"/>
          <p:nvPr/>
        </p:nvSpPr>
        <p:spPr>
          <a:xfrm>
            <a:off x="685800" y="3035808"/>
            <a:ext cx="4754880" cy="320040"/>
          </a:xfrm>
          <a:prstGeom prst="rect">
            <a:avLst/>
          </a:prstGeom>
          <a:noFill/>
          <a:ln/>
        </p:spPr>
        <p:txBody>
          <a:bodyPr wrap="square" lIns="0" tIns="0" rIns="0" bIns="0" rtlCol="0" anchor="ctr"/>
          <a:lstStyle/>
          <a:p>
            <a:pPr indent="0" marL="0">
              <a:buNone/>
            </a:pPr>
            <a:r>
              <a:rPr lang="en-US" sz="1800" b="1" dirty="0">
                <a:solidFill>
                  <a:schemeClr val="accent3"/>
                </a:solidFill>
              </a:rPr>
              <a:t>Dead Sea Scrolls</a:t>
            </a:r>
            <a:endParaRPr lang="en-US" sz="1800" dirty="0"/>
          </a:p>
        </p:txBody>
      </p:sp>
      <p:sp>
        <p:nvSpPr>
          <p:cNvPr id="10" name="Text 8"/>
          <p:cNvSpPr txBox="1"/>
          <p:nvPr/>
        </p:nvSpPr>
        <p:spPr>
          <a:xfrm>
            <a:off x="685800" y="3392424"/>
            <a:ext cx="4754880" cy="292608"/>
          </a:xfrm>
          <a:prstGeom prst="rect">
            <a:avLst/>
          </a:prstGeom>
          <a:noFill/>
          <a:ln/>
        </p:spPr>
        <p:txBody>
          <a:bodyPr wrap="square" lIns="0" tIns="0" rIns="0" bIns="0" rtlCol="0" anchor="ctr"/>
          <a:lstStyle/>
          <a:p>
            <a:pPr indent="0" marL="0">
              <a:buNone/>
            </a:pPr>
            <a:r>
              <a:rPr lang="en-US" sz="1400" dirty="0">
                <a:solidFill>
                  <a:schemeClr val="bg1"/>
                </a:solidFill>
              </a:rPr>
              <a:t>Copies from c. 250 BC – AD 68, found near Qumran.</a:t>
            </a:r>
            <a:endParaRPr lang="en-US" sz="1400" dirty="0"/>
          </a:p>
        </p:txBody>
      </p:sp>
      <p:sp>
        <p:nvSpPr>
          <p:cNvPr id="11" name="arrow"/>
          <p:cNvSpPr/>
          <p:nvPr/>
        </p:nvSpPr>
        <p:spPr>
          <a:xfrm>
            <a:off x="685800" y="2240280"/>
            <a:ext cx="274320" cy="420624"/>
          </a:xfrm>
          <a:prstGeom prst="downArrow">
            <a:avLst/>
          </a:prstGeom>
          <a:solidFill>
            <a:schemeClr val="accent3"/>
          </a:solidFill>
          <a:ln/>
        </p:spPr>
      </p:sp>
      <p:sp>
        <p:nvSpPr>
          <p:cNvPr id="12" name="Text 10"/>
          <p:cNvSpPr txBox="1"/>
          <p:nvPr/>
        </p:nvSpPr>
        <p:spPr>
          <a:xfrm>
            <a:off x="1097280" y="2267712"/>
            <a:ext cx="3657600" cy="365760"/>
          </a:xfrm>
          <a:prstGeom prst="rect">
            <a:avLst/>
          </a:prstGeom>
          <a:noFill/>
          <a:ln/>
        </p:spPr>
        <p:txBody>
          <a:bodyPr wrap="square" lIns="0" tIns="0" rIns="0" bIns="0" rtlCol="0" anchor="ctr"/>
          <a:lstStyle/>
          <a:p>
            <a:pPr indent="0" marL="0">
              <a:buNone/>
            </a:pPr>
            <a:r>
              <a:rPr lang="en-US" sz="1500" b="1" dirty="0">
                <a:solidFill>
                  <a:schemeClr val="accent3"/>
                </a:solidFill>
              </a:rPr>
              <a:t>going back about 1,000 years</a:t>
            </a:r>
            <a:endParaRPr lang="en-US" sz="1500" dirty="0"/>
          </a:p>
        </p:txBody>
      </p:sp>
      <p:sp>
        <p:nvSpPr>
          <p:cNvPr id="13" name="Text 11"/>
          <p:cNvSpPr txBox="1"/>
          <p:nvPr/>
        </p:nvSpPr>
        <p:spPr>
          <a:xfrm>
            <a:off x="457200" y="3931920"/>
            <a:ext cx="5303520" cy="530352"/>
          </a:xfrm>
          <a:prstGeom prst="rect">
            <a:avLst/>
          </a:prstGeom>
          <a:noFill/>
          <a:ln/>
        </p:spPr>
        <p:txBody>
          <a:bodyPr wrap="square" lIns="0" tIns="0" rIns="0" bIns="0" rtlCol="0" anchor="t"/>
          <a:lstStyle/>
          <a:p>
            <a:pPr indent="0" marL="0">
              <a:buNone/>
            </a:pPr>
            <a:r>
              <a:rPr lang="en-US" sz="1400" i="1" dirty="0">
                <a:solidFill>
                  <a:schemeClr val="accent4"/>
                </a:solidFill>
              </a:rPr>
              <a:t>The Isaiah scrolls from Cave 1 “proved to be word for word identical with our standard Hebrew Bible in more than 95 percent of the text.”</a:t>
            </a:r>
            <a:endParaRPr lang="en-US" sz="1400" dirty="0"/>
          </a:p>
        </p:txBody>
      </p:sp>
      <p:sp>
        <p:nvSpPr>
          <p:cNvPr id="14" name="Text 12"/>
          <p:cNvSpPr txBox="1"/>
          <p:nvPr/>
        </p:nvSpPr>
        <p:spPr>
          <a:xfrm>
            <a:off x="457200" y="4480560"/>
            <a:ext cx="5303520" cy="228600"/>
          </a:xfrm>
          <a:prstGeom prst="rect">
            <a:avLst/>
          </a:prstGeom>
          <a:noFill/>
          <a:ln/>
        </p:spPr>
        <p:txBody>
          <a:bodyPr wrap="square" lIns="0" tIns="0" rIns="0" bIns="0" rtlCol="0" anchor="ctr"/>
          <a:lstStyle/>
          <a:p>
            <a:pPr indent="0" marL="0">
              <a:buNone/>
            </a:pPr>
            <a:r>
              <a:rPr lang="en-US" sz="1000" dirty="0">
                <a:solidFill>
                  <a:schemeClr val="bg2"/>
                </a:solidFill>
              </a:rPr>
              <a:t>Gleason L. Archer, A Survey of Old Testament Introduction (Moody, 1964), p. 19</a:t>
            </a:r>
            <a:endParaRPr lang="en-US" sz="1000" dirty="0"/>
          </a:p>
        </p:txBody>
      </p:sp>
      <p:pic>
        <p:nvPicPr>
          <p:cNvPr id="15" name="dss" descr="/private/tmp/claude-501/-Users-kynrek-Isolater/16221b55-4a13-4e0c-b4a5-ab49db02cd34/scratchpad/img/dss.jpg">    </p:cNvPr>
          <p:cNvPicPr>
            <a:picLocks noChangeAspect="1"/>
          </p:cNvPicPr>
          <p:nvPr/>
        </p:nvPicPr>
        <p:blipFill>
          <a:blip r:embed="rId1"/>
          <a:stretch>
            <a:fillRect/>
          </a:stretch>
        </p:blipFill>
        <p:spPr>
          <a:xfrm>
            <a:off x="5943600" y="1574720"/>
            <a:ext cx="2743200" cy="2657000"/>
          </a:xfrm>
          <a:prstGeom prst="rect">
            <a:avLst/>
          </a:prstGeom>
        </p:spPr>
      </p:pic>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New Testament manuscripts</a:t>
            </a:r>
            <a:endParaRPr lang="en-US" sz="3200" dirty="0"/>
          </a:p>
        </p:txBody>
      </p:sp>
      <p:sp>
        <p:nvSpPr>
          <p:cNvPr id="3" name="Text 1"/>
          <p:cNvSpPr txBox="1"/>
          <p:nvPr/>
        </p:nvSpPr>
        <p:spPr>
          <a:xfrm>
            <a:off x="457200" y="1554480"/>
            <a:ext cx="2560320" cy="914400"/>
          </a:xfrm>
          <a:prstGeom prst="rect">
            <a:avLst/>
          </a:prstGeom>
          <a:noFill/>
          <a:ln/>
        </p:spPr>
        <p:txBody>
          <a:bodyPr wrap="square" lIns="0" tIns="0" rIns="0" bIns="0" rtlCol="0" anchor="ctr"/>
          <a:lstStyle/>
          <a:p>
            <a:pPr indent="0" marL="0">
              <a:buNone/>
            </a:pPr>
            <a:r>
              <a:rPr lang="en-US" sz="4400" b="1" dirty="0">
                <a:solidFill>
                  <a:schemeClr val="bg1"/>
                </a:solidFill>
                <a:latin typeface="Cambria" pitchFamily="34" charset="0"/>
                <a:ea typeface="Cambria" pitchFamily="34" charset="-122"/>
                <a:cs typeface="Cambria" pitchFamily="34" charset="-120"/>
              </a:rPr>
              <a:t>138,000</a:t>
            </a:r>
            <a:endParaRPr lang="en-US" sz="4400" dirty="0"/>
          </a:p>
        </p:txBody>
      </p:sp>
      <p:sp>
        <p:nvSpPr>
          <p:cNvPr id="4" name="Text 2"/>
          <p:cNvSpPr txBox="1"/>
          <p:nvPr/>
        </p:nvSpPr>
        <p:spPr>
          <a:xfrm>
            <a:off x="457200" y="2560320"/>
            <a:ext cx="2377440" cy="731520"/>
          </a:xfrm>
          <a:prstGeom prst="rect">
            <a:avLst/>
          </a:prstGeom>
          <a:noFill/>
          <a:ln/>
        </p:spPr>
        <p:txBody>
          <a:bodyPr wrap="square" lIns="0" tIns="0" rIns="0" bIns="0" rtlCol="0" anchor="t"/>
          <a:lstStyle/>
          <a:p>
            <a:pPr indent="0" marL="0">
              <a:buNone/>
            </a:pPr>
            <a:r>
              <a:rPr lang="en-US" sz="1600" dirty="0">
                <a:solidFill>
                  <a:schemeClr val="bg2"/>
                </a:solidFill>
              </a:rPr>
              <a:t>words in the Greek New Testament</a:t>
            </a:r>
            <a:endParaRPr lang="en-US" sz="1600" dirty="0"/>
          </a:p>
        </p:txBody>
      </p:sp>
      <p:sp>
        <p:nvSpPr>
          <p:cNvPr id="5" name="Text 3"/>
          <p:cNvSpPr txBox="1"/>
          <p:nvPr/>
        </p:nvSpPr>
        <p:spPr>
          <a:xfrm>
            <a:off x="3291840" y="1554480"/>
            <a:ext cx="2560320" cy="914400"/>
          </a:xfrm>
          <a:prstGeom prst="rect">
            <a:avLst/>
          </a:prstGeom>
          <a:noFill/>
          <a:ln/>
        </p:spPr>
        <p:txBody>
          <a:bodyPr wrap="square" lIns="0" tIns="0" rIns="0" bIns="0" rtlCol="0" anchor="ctr"/>
          <a:lstStyle/>
          <a:p>
            <a:pPr indent="0" marL="0">
              <a:buNone/>
            </a:pPr>
            <a:r>
              <a:rPr lang="en-US" sz="4400" b="1" dirty="0">
                <a:solidFill>
                  <a:schemeClr val="accent2"/>
                </a:solidFill>
                <a:latin typeface="Cambria" pitchFamily="34" charset="0"/>
                <a:ea typeface="Cambria" pitchFamily="34" charset="-122"/>
                <a:cs typeface="Cambria" pitchFamily="34" charset="-120"/>
              </a:rPr>
              <a:t>400,000</a:t>
            </a:r>
            <a:endParaRPr lang="en-US" sz="4400" dirty="0"/>
          </a:p>
        </p:txBody>
      </p:sp>
      <p:sp>
        <p:nvSpPr>
          <p:cNvPr id="6" name="Text 4"/>
          <p:cNvSpPr txBox="1"/>
          <p:nvPr/>
        </p:nvSpPr>
        <p:spPr>
          <a:xfrm>
            <a:off x="3291840" y="2560320"/>
            <a:ext cx="2377440" cy="731520"/>
          </a:xfrm>
          <a:prstGeom prst="rect">
            <a:avLst/>
          </a:prstGeom>
          <a:noFill/>
          <a:ln/>
        </p:spPr>
        <p:txBody>
          <a:bodyPr wrap="square" lIns="0" tIns="0" rIns="0" bIns="0" rtlCol="0" anchor="t"/>
          <a:lstStyle/>
          <a:p>
            <a:pPr indent="0" marL="0">
              <a:buNone/>
            </a:pPr>
            <a:r>
              <a:rPr lang="en-US" sz="1600" dirty="0">
                <a:solidFill>
                  <a:schemeClr val="bg2"/>
                </a:solidFill>
              </a:rPr>
              <a:t>textual variants among manuscripts</a:t>
            </a:r>
            <a:endParaRPr lang="en-US" sz="1600" dirty="0"/>
          </a:p>
        </p:txBody>
      </p:sp>
      <p:sp>
        <p:nvSpPr>
          <p:cNvPr id="7" name="Text 5"/>
          <p:cNvSpPr txBox="1"/>
          <p:nvPr/>
        </p:nvSpPr>
        <p:spPr>
          <a:xfrm>
            <a:off x="6126480" y="1554480"/>
            <a:ext cx="2560320" cy="914400"/>
          </a:xfrm>
          <a:prstGeom prst="rect">
            <a:avLst/>
          </a:prstGeom>
          <a:noFill/>
          <a:ln/>
        </p:spPr>
        <p:txBody>
          <a:bodyPr wrap="square" lIns="0" tIns="0" rIns="0" bIns="0" rtlCol="0" anchor="ctr"/>
          <a:lstStyle/>
          <a:p>
            <a:pPr indent="0" marL="0">
              <a:buNone/>
            </a:pPr>
            <a:r>
              <a:rPr lang="en-US" sz="4400" b="1" dirty="0">
                <a:solidFill>
                  <a:schemeClr val="accent4"/>
                </a:solidFill>
                <a:latin typeface="Cambria" pitchFamily="34" charset="0"/>
                <a:ea typeface="Cambria" pitchFamily="34" charset="-122"/>
                <a:cs typeface="Cambria" pitchFamily="34" charset="-120"/>
              </a:rPr>
              <a:t>70%</a:t>
            </a:r>
            <a:endParaRPr lang="en-US" sz="4400" dirty="0"/>
          </a:p>
        </p:txBody>
      </p:sp>
      <p:sp>
        <p:nvSpPr>
          <p:cNvPr id="8" name="Text 6"/>
          <p:cNvSpPr txBox="1"/>
          <p:nvPr/>
        </p:nvSpPr>
        <p:spPr>
          <a:xfrm>
            <a:off x="6126480" y="2560320"/>
            <a:ext cx="2377440" cy="731520"/>
          </a:xfrm>
          <a:prstGeom prst="rect">
            <a:avLst/>
          </a:prstGeom>
          <a:noFill/>
          <a:ln/>
        </p:spPr>
        <p:txBody>
          <a:bodyPr wrap="square" lIns="0" tIns="0" rIns="0" bIns="0" rtlCol="0" anchor="t"/>
          <a:lstStyle/>
          <a:p>
            <a:pPr indent="0" marL="0">
              <a:buNone/>
            </a:pPr>
            <a:r>
              <a:rPr lang="en-US" sz="1600" dirty="0">
                <a:solidFill>
                  <a:schemeClr val="bg2"/>
                </a:solidFill>
              </a:rPr>
              <a:t>of variants are spelling differences</a:t>
            </a:r>
            <a:endParaRPr lang="en-US" sz="1600" dirty="0"/>
          </a:p>
        </p:txBody>
      </p:sp>
      <p:sp>
        <p:nvSpPr>
          <p:cNvPr id="9" name="Text 7"/>
          <p:cNvSpPr txBox="1"/>
          <p:nvPr/>
        </p:nvSpPr>
        <p:spPr>
          <a:xfrm>
            <a:off x="457200" y="3840480"/>
            <a:ext cx="8229600" cy="548640"/>
          </a:xfrm>
          <a:prstGeom prst="rect">
            <a:avLst/>
          </a:prstGeom>
          <a:noFill/>
          <a:ln/>
        </p:spPr>
        <p:txBody>
          <a:bodyPr wrap="square" lIns="0" tIns="0" rIns="0" bIns="0" rtlCol="0" anchor="ctr"/>
          <a:lstStyle/>
          <a:p>
            <a:pPr indent="0" marL="0">
              <a:buNone/>
            </a:pPr>
            <a:r>
              <a:rPr lang="en-US" sz="1600" i="1" dirty="0">
                <a:solidFill>
                  <a:schemeClr val="bg1"/>
                </a:solidFill>
              </a:rPr>
              <a:t>More variants exist because we have far more copies, not because the text is less certain.</a:t>
            </a:r>
            <a:endParaRPr lang="en-US" sz="16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Sorting the 400,000 variants</a:t>
            </a:r>
            <a:endParaRPr lang="en-US" sz="3200" dirty="0"/>
          </a:p>
        </p:txBody>
      </p:sp>
      <p:sp>
        <p:nvSpPr>
          <p:cNvPr id="3" name="card"/>
          <p:cNvSpPr/>
          <p:nvPr/>
        </p:nvSpPr>
        <p:spPr>
          <a:xfrm>
            <a:off x="457200" y="1097280"/>
            <a:ext cx="2468880" cy="1645920"/>
          </a:xfrm>
          <a:prstGeom prst="roundRect">
            <a:avLst>
              <a:gd name="adj" fmla="val 4444"/>
            </a:avLst>
          </a:prstGeom>
          <a:solidFill>
            <a:schemeClr val="tx2"/>
          </a:solidFill>
          <a:ln/>
        </p:spPr>
      </p:sp>
      <p:sp>
        <p:nvSpPr>
          <p:cNvPr id="4" name="Text 2"/>
          <p:cNvSpPr txBox="1"/>
          <p:nvPr/>
        </p:nvSpPr>
        <p:spPr>
          <a:xfrm>
            <a:off x="640080" y="1280160"/>
            <a:ext cx="2103120" cy="548640"/>
          </a:xfrm>
          <a:prstGeom prst="rect">
            <a:avLst/>
          </a:prstGeom>
          <a:noFill/>
          <a:ln/>
        </p:spPr>
        <p:txBody>
          <a:bodyPr wrap="square" lIns="0" tIns="0" rIns="0" bIns="0" rtlCol="0" anchor="t"/>
          <a:lstStyle/>
          <a:p>
            <a:pPr indent="0" marL="0">
              <a:buNone/>
            </a:pPr>
            <a:r>
              <a:rPr lang="en-US" sz="1600" b="1" dirty="0">
                <a:solidFill>
                  <a:schemeClr val="bg1"/>
                </a:solidFill>
              </a:rPr>
              <a:t>Meaningful, not viable</a:t>
            </a:r>
            <a:endParaRPr lang="en-US" sz="1600" dirty="0"/>
          </a:p>
        </p:txBody>
      </p:sp>
      <p:sp>
        <p:nvSpPr>
          <p:cNvPr id="5" name="card"/>
          <p:cNvSpPr/>
          <p:nvPr/>
        </p:nvSpPr>
        <p:spPr>
          <a:xfrm>
            <a:off x="3063240" y="1097280"/>
            <a:ext cx="2468880" cy="1645920"/>
          </a:xfrm>
          <a:prstGeom prst="roundRect">
            <a:avLst>
              <a:gd name="adj" fmla="val 4444"/>
            </a:avLst>
          </a:prstGeom>
          <a:solidFill>
            <a:schemeClr val="accent2"/>
          </a:solidFill>
          <a:ln/>
        </p:spPr>
      </p:sp>
      <p:sp>
        <p:nvSpPr>
          <p:cNvPr id="6" name="Text 4"/>
          <p:cNvSpPr txBox="1"/>
          <p:nvPr/>
        </p:nvSpPr>
        <p:spPr>
          <a:xfrm>
            <a:off x="3246120" y="1280160"/>
            <a:ext cx="2103120" cy="548640"/>
          </a:xfrm>
          <a:prstGeom prst="rect">
            <a:avLst/>
          </a:prstGeom>
          <a:noFill/>
          <a:ln/>
        </p:spPr>
        <p:txBody>
          <a:bodyPr wrap="square" lIns="0" tIns="0" rIns="0" bIns="0" rtlCol="0" anchor="t"/>
          <a:lstStyle/>
          <a:p>
            <a:pPr indent="0" marL="0">
              <a:buNone/>
            </a:pPr>
            <a:r>
              <a:rPr lang="en-US" sz="1600" b="1" dirty="0">
                <a:solidFill>
                  <a:schemeClr val="bg1"/>
                </a:solidFill>
              </a:rPr>
              <a:t>Meaningful and viable</a:t>
            </a:r>
            <a:endParaRPr lang="en-US" sz="1600" dirty="0"/>
          </a:p>
        </p:txBody>
      </p:sp>
      <p:sp>
        <p:nvSpPr>
          <p:cNvPr id="7" name="card"/>
          <p:cNvSpPr/>
          <p:nvPr/>
        </p:nvSpPr>
        <p:spPr>
          <a:xfrm>
            <a:off x="457200" y="2880360"/>
            <a:ext cx="2468880" cy="1645920"/>
          </a:xfrm>
          <a:prstGeom prst="roundRect">
            <a:avLst>
              <a:gd name="adj" fmla="val 4444"/>
            </a:avLst>
          </a:prstGeom>
          <a:solidFill>
            <a:schemeClr val="tx2"/>
          </a:solidFill>
          <a:ln/>
        </p:spPr>
      </p:sp>
      <p:sp>
        <p:nvSpPr>
          <p:cNvPr id="8" name="Text 6"/>
          <p:cNvSpPr txBox="1"/>
          <p:nvPr/>
        </p:nvSpPr>
        <p:spPr>
          <a:xfrm>
            <a:off x="640080" y="3063240"/>
            <a:ext cx="2103120" cy="548640"/>
          </a:xfrm>
          <a:prstGeom prst="rect">
            <a:avLst/>
          </a:prstGeom>
          <a:noFill/>
          <a:ln/>
        </p:spPr>
        <p:txBody>
          <a:bodyPr wrap="square" lIns="0" tIns="0" rIns="0" bIns="0" rtlCol="0" anchor="t"/>
          <a:lstStyle/>
          <a:p>
            <a:pPr indent="0" marL="0">
              <a:buNone/>
            </a:pPr>
            <a:r>
              <a:rPr lang="en-US" sz="1600" b="1" dirty="0">
                <a:solidFill>
                  <a:schemeClr val="bg1"/>
                </a:solidFill>
              </a:rPr>
              <a:t>Not meaningful, not viable</a:t>
            </a:r>
            <a:endParaRPr lang="en-US" sz="1600" dirty="0"/>
          </a:p>
        </p:txBody>
      </p:sp>
      <p:sp>
        <p:nvSpPr>
          <p:cNvPr id="9" name="card"/>
          <p:cNvSpPr/>
          <p:nvPr/>
        </p:nvSpPr>
        <p:spPr>
          <a:xfrm>
            <a:off x="3063240" y="2880360"/>
            <a:ext cx="2468880" cy="1645920"/>
          </a:xfrm>
          <a:prstGeom prst="roundRect">
            <a:avLst>
              <a:gd name="adj" fmla="val 4444"/>
            </a:avLst>
          </a:prstGeom>
          <a:solidFill>
            <a:schemeClr val="tx2"/>
          </a:solidFill>
          <a:ln/>
        </p:spPr>
      </p:sp>
      <p:sp>
        <p:nvSpPr>
          <p:cNvPr id="10" name="Text 8"/>
          <p:cNvSpPr txBox="1"/>
          <p:nvPr/>
        </p:nvSpPr>
        <p:spPr>
          <a:xfrm>
            <a:off x="3246120" y="3063240"/>
            <a:ext cx="2103120" cy="548640"/>
          </a:xfrm>
          <a:prstGeom prst="rect">
            <a:avLst/>
          </a:prstGeom>
          <a:noFill/>
          <a:ln/>
        </p:spPr>
        <p:txBody>
          <a:bodyPr wrap="square" lIns="0" tIns="0" rIns="0" bIns="0" rtlCol="0" anchor="t"/>
          <a:lstStyle/>
          <a:p>
            <a:pPr indent="0" marL="0">
              <a:buNone/>
            </a:pPr>
            <a:r>
              <a:rPr lang="en-US" sz="1600" b="1" dirty="0">
                <a:solidFill>
                  <a:schemeClr val="bg1"/>
                </a:solidFill>
              </a:rPr>
              <a:t>Viable, not meaningful</a:t>
            </a:r>
            <a:endParaRPr lang="en-US" sz="1600" dirty="0"/>
          </a:p>
        </p:txBody>
      </p:sp>
      <p:sp>
        <p:nvSpPr>
          <p:cNvPr id="11" name="Text 9"/>
          <p:cNvSpPr txBox="1"/>
          <p:nvPr/>
        </p:nvSpPr>
        <p:spPr>
          <a:xfrm>
            <a:off x="3246120" y="1783080"/>
            <a:ext cx="2194560" cy="822960"/>
          </a:xfrm>
          <a:prstGeom prst="rect">
            <a:avLst/>
          </a:prstGeom>
          <a:noFill/>
          <a:ln/>
        </p:spPr>
        <p:txBody>
          <a:bodyPr wrap="square" lIns="0" tIns="0" rIns="0" bIns="0" rtlCol="0" anchor="ctr"/>
          <a:lstStyle/>
          <a:p>
            <a:pPr indent="0" marL="0">
              <a:buNone/>
            </a:pPr>
            <a:r>
              <a:rPr lang="en-US" sz="4000" b="1" dirty="0">
                <a:solidFill>
                  <a:schemeClr val="bg1"/>
                </a:solidFill>
                <a:latin typeface="Cambria" pitchFamily="34" charset="0"/>
                <a:ea typeface="Cambria" pitchFamily="34" charset="-122"/>
                <a:cs typeface="Cambria" pitchFamily="34" charset="-120"/>
              </a:rPr>
              <a:t>&lt;1%</a:t>
            </a:r>
            <a:endParaRPr lang="en-US" sz="4000" dirty="0"/>
          </a:p>
        </p:txBody>
      </p:sp>
      <p:sp>
        <p:nvSpPr>
          <p:cNvPr id="12" name="Text 10"/>
          <p:cNvSpPr txBox="1"/>
          <p:nvPr/>
        </p:nvSpPr>
        <p:spPr>
          <a:xfrm>
            <a:off x="5852160" y="1280160"/>
            <a:ext cx="2834640" cy="1097280"/>
          </a:xfrm>
          <a:prstGeom prst="rect">
            <a:avLst/>
          </a:prstGeom>
          <a:noFill/>
          <a:ln/>
        </p:spPr>
        <p:txBody>
          <a:bodyPr wrap="square" lIns="0" tIns="0" rIns="0" bIns="0" rtlCol="0" anchor="t"/>
          <a:lstStyle/>
          <a:p>
            <a:pPr indent="0" marL="0">
              <a:buNone/>
            </a:pPr>
            <a:r>
              <a:rPr lang="en-US" sz="1600" dirty="0">
                <a:solidFill>
                  <a:schemeClr val="bg1"/>
                </a:solidFill>
              </a:rPr>
              <a:t>Only variants that both change the meaning and could plausibly be original matter.</a:t>
            </a:r>
            <a:endParaRPr lang="en-US" sz="1600" dirty="0"/>
          </a:p>
        </p:txBody>
      </p:sp>
      <p:sp>
        <p:nvSpPr>
          <p:cNvPr id="13" name="Text 11"/>
          <p:cNvSpPr txBox="1"/>
          <p:nvPr/>
        </p:nvSpPr>
        <p:spPr>
          <a:xfrm>
            <a:off x="5852160" y="2468880"/>
            <a:ext cx="2834640" cy="640080"/>
          </a:xfrm>
          <a:prstGeom prst="rect">
            <a:avLst/>
          </a:prstGeom>
          <a:noFill/>
          <a:ln/>
        </p:spPr>
        <p:txBody>
          <a:bodyPr wrap="square" lIns="0" tIns="0" rIns="0" bIns="0" rtlCol="0" anchor="t"/>
          <a:lstStyle/>
          <a:p>
            <a:pPr indent="0" marL="0">
              <a:buNone/>
            </a:pPr>
            <a:r>
              <a:rPr lang="en-US" sz="1600" b="1" dirty="0">
                <a:solidFill>
                  <a:schemeClr val="accent2"/>
                </a:solidFill>
              </a:rPr>
              <a:t>That is less than 1% of all variants.</a:t>
            </a:r>
            <a:endParaRPr lang="en-US" sz="1600" dirty="0"/>
          </a:p>
        </p:txBody>
      </p:sp>
      <p:sp>
        <p:nvSpPr>
          <p:cNvPr id="14" name="Text 12"/>
          <p:cNvSpPr txBox="1"/>
          <p:nvPr/>
        </p:nvSpPr>
        <p:spPr>
          <a:xfrm>
            <a:off x="5852160" y="3931920"/>
            <a:ext cx="2834640" cy="685800"/>
          </a:xfrm>
          <a:prstGeom prst="rect">
            <a:avLst/>
          </a:prstGeom>
          <a:noFill/>
          <a:ln/>
        </p:spPr>
        <p:txBody>
          <a:bodyPr wrap="square" lIns="0" tIns="0" rIns="0" bIns="0" rtlCol="0" anchor="t"/>
          <a:lstStyle/>
          <a:p>
            <a:pPr indent="0" marL="0">
              <a:buNone/>
            </a:pPr>
            <a:r>
              <a:rPr lang="en-US" sz="1100" dirty="0">
                <a:solidFill>
                  <a:schemeClr val="bg2"/>
                </a:solidFill>
              </a:rPr>
              <a:t>Daniel B. Wallace, JETS 49/2 (2006), p. 330; interview with Justin Taylor, The Gospel Coalition (2012)</a:t>
            </a:r>
            <a:endParaRPr lang="en-US" sz="11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1,408 meaningful and viable variants</a:t>
            </a:r>
            <a:endParaRPr lang="en-US" sz="3200" dirty="0"/>
          </a:p>
        </p:txBody>
      </p:sp>
      <p:sp>
        <p:nvSpPr>
          <p:cNvPr id="3" name="Text 1"/>
          <p:cNvSpPr txBox="1"/>
          <p:nvPr/>
        </p:nvSpPr>
        <p:spPr>
          <a:xfrm>
            <a:off x="457200" y="960120"/>
            <a:ext cx="8229600" cy="320040"/>
          </a:xfrm>
          <a:prstGeom prst="rect">
            <a:avLst/>
          </a:prstGeom>
          <a:noFill/>
          <a:ln/>
        </p:spPr>
        <p:txBody>
          <a:bodyPr wrap="square" lIns="0" tIns="0" rIns="0" bIns="0" rtlCol="0" anchor="ctr"/>
          <a:lstStyle/>
          <a:p>
            <a:pPr indent="0" marL="0">
              <a:buNone/>
            </a:pPr>
            <a:r>
              <a:rPr lang="en-US" sz="1600" i="1" dirty="0">
                <a:solidFill>
                  <a:schemeClr val="bg2"/>
                </a:solidFill>
              </a:rPr>
              <a:t>How confident was the UBS text committee about each one?</a:t>
            </a:r>
            <a:endParaRPr lang="en-US" sz="1600" dirty="0"/>
          </a:p>
        </p:txBody>
      </p:sp>
      <p:graphicFrame>
        <p:nvGraphicFramePr>
          <p:cNvPr id="4" name="UBS ratings chart" descr=""/>
          <p:cNvGraphicFramePr/>
          <p:nvPr/>
        </p:nvGraphicFramePr>
        <p:xfrm>
          <a:off x="457200" y="1371600"/>
          <a:ext cx="5120640" cy="3291840"/>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5943600" y="1463040"/>
            <a:ext cx="2743200" cy="731520"/>
          </a:xfrm>
          <a:prstGeom prst="rect">
            <a:avLst/>
          </a:prstGeom>
          <a:noFill/>
          <a:ln/>
        </p:spPr>
        <p:txBody>
          <a:bodyPr wrap="square" lIns="0" tIns="0" rIns="0" bIns="0" rtlCol="0" anchor="ctr"/>
          <a:lstStyle/>
          <a:p>
            <a:pPr indent="0" marL="0">
              <a:buNone/>
            </a:pPr>
            <a:r>
              <a:rPr lang="en-US" sz="4800" b="1" dirty="0">
                <a:solidFill>
                  <a:schemeClr val="accent2"/>
                </a:solidFill>
                <a:latin typeface="Cambria" pitchFamily="34" charset="0"/>
                <a:ea typeface="Cambria" pitchFamily="34" charset="-122"/>
                <a:cs typeface="Cambria" pitchFamily="34" charset="-120"/>
              </a:rPr>
              <a:t>373</a:t>
            </a:r>
            <a:endParaRPr lang="en-US" sz="4800" dirty="0"/>
          </a:p>
        </p:txBody>
      </p:sp>
      <p:sp>
        <p:nvSpPr>
          <p:cNvPr id="6" name="Text 3"/>
          <p:cNvSpPr txBox="1"/>
          <p:nvPr/>
        </p:nvSpPr>
        <p:spPr>
          <a:xfrm>
            <a:off x="5943600" y="2194560"/>
            <a:ext cx="2743200" cy="457200"/>
          </a:xfrm>
          <a:prstGeom prst="rect">
            <a:avLst/>
          </a:prstGeom>
          <a:noFill/>
          <a:ln/>
        </p:spPr>
        <p:txBody>
          <a:bodyPr wrap="square" lIns="0" tIns="0" rIns="0" bIns="0" rtlCol="0" anchor="ctr"/>
          <a:lstStyle/>
          <a:p>
            <a:pPr indent="0" marL="0">
              <a:buNone/>
            </a:pPr>
            <a:r>
              <a:rPr lang="en-US" sz="1500" dirty="0">
                <a:solidFill>
                  <a:schemeClr val="bg1"/>
                </a:solidFill>
              </a:rPr>
              <a:t>places with significant doubt (C + D)</a:t>
            </a:r>
            <a:endParaRPr lang="en-US" sz="1500" dirty="0"/>
          </a:p>
        </p:txBody>
      </p:sp>
      <p:sp>
        <p:nvSpPr>
          <p:cNvPr id="7" name="Text 4"/>
          <p:cNvSpPr txBox="1"/>
          <p:nvPr/>
        </p:nvSpPr>
        <p:spPr>
          <a:xfrm>
            <a:off x="5943600" y="2926080"/>
            <a:ext cx="2743200" cy="731520"/>
          </a:xfrm>
          <a:prstGeom prst="rect">
            <a:avLst/>
          </a:prstGeom>
          <a:noFill/>
          <a:ln/>
        </p:spPr>
        <p:txBody>
          <a:bodyPr wrap="square" lIns="0" tIns="0" rIns="0" bIns="0" rtlCol="0" anchor="ctr"/>
          <a:lstStyle/>
          <a:p>
            <a:pPr indent="0" marL="0">
              <a:buNone/>
            </a:pPr>
            <a:r>
              <a:rPr lang="en-US" sz="4800" b="1" dirty="0">
                <a:solidFill>
                  <a:schemeClr val="accent1"/>
                </a:solidFill>
                <a:latin typeface="Cambria" pitchFamily="34" charset="0"/>
                <a:ea typeface="Cambria" pitchFamily="34" charset="-122"/>
                <a:cs typeface="Cambria" pitchFamily="34" charset="-120"/>
              </a:rPr>
              <a:t>0.09%</a:t>
            </a:r>
            <a:endParaRPr lang="en-US" sz="4800" dirty="0"/>
          </a:p>
        </p:txBody>
      </p:sp>
      <p:sp>
        <p:nvSpPr>
          <p:cNvPr id="8" name="Text 5"/>
          <p:cNvSpPr txBox="1"/>
          <p:nvPr/>
        </p:nvSpPr>
        <p:spPr>
          <a:xfrm>
            <a:off x="5943600" y="3657600"/>
            <a:ext cx="2743200" cy="548640"/>
          </a:xfrm>
          <a:prstGeom prst="rect">
            <a:avLst/>
          </a:prstGeom>
          <a:noFill/>
          <a:ln/>
        </p:spPr>
        <p:txBody>
          <a:bodyPr wrap="square" lIns="0" tIns="0" rIns="0" bIns="0" rtlCol="0" anchor="t"/>
          <a:lstStyle/>
          <a:p>
            <a:pPr indent="0" marL="0">
              <a:buNone/>
            </a:pPr>
            <a:r>
              <a:rPr lang="en-US" sz="1500" dirty="0">
                <a:solidFill>
                  <a:schemeClr val="bg1"/>
                </a:solidFill>
              </a:rPr>
              <a:t>of the 400,000 variants: less than a tenth of one percent</a:t>
            </a:r>
            <a:endParaRPr lang="en-US" sz="1500" dirty="0"/>
          </a:p>
        </p:txBody>
      </p:sp>
      <p:sp>
        <p:nvSpPr>
          <p:cNvPr id="9" name="Text 6"/>
          <p:cNvSpPr txBox="1"/>
          <p:nvPr/>
        </p:nvSpPr>
        <p:spPr>
          <a:xfrm>
            <a:off x="5943600" y="4224528"/>
            <a:ext cx="2743200" cy="502920"/>
          </a:xfrm>
          <a:prstGeom prst="rect">
            <a:avLst/>
          </a:prstGeom>
          <a:noFill/>
          <a:ln/>
        </p:spPr>
        <p:txBody>
          <a:bodyPr wrap="square" lIns="0" tIns="0" rIns="0" bIns="0" rtlCol="0" anchor="t"/>
          <a:lstStyle/>
          <a:p>
            <a:pPr indent="0" marL="0">
              <a:buNone/>
            </a:pPr>
            <a:r>
              <a:rPr lang="en-US" sz="1000" dirty="0">
                <a:solidFill>
                  <a:schemeClr val="bg2"/>
                </a:solidFill>
              </a:rPr>
              <a:t>Source: William D. Mounce, Why I Trust the Bible (Zondervan, 2021), from the UBS Greek New Testament’s ratings</a:t>
            </a:r>
            <a:endParaRPr lang="en-US" sz="1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Witnesses to the text</a:t>
            </a:r>
            <a:endParaRPr lang="en-US" sz="3200" dirty="0"/>
          </a:p>
        </p:txBody>
      </p:sp>
      <p:sp>
        <p:nvSpPr>
          <p:cNvPr id="3" name="Text 1"/>
          <p:cNvSpPr txBox="1"/>
          <p:nvPr/>
        </p:nvSpPr>
        <p:spPr>
          <a:xfrm>
            <a:off x="457200" y="1051560"/>
            <a:ext cx="2103120" cy="548640"/>
          </a:xfrm>
          <a:prstGeom prst="rect">
            <a:avLst/>
          </a:prstGeom>
          <a:noFill/>
          <a:ln/>
        </p:spPr>
        <p:txBody>
          <a:bodyPr wrap="square" lIns="0" tIns="0" rIns="0" bIns="0" rtlCol="0" anchor="ctr"/>
          <a:lstStyle/>
          <a:p>
            <a:pPr indent="0" marL="0">
              <a:buNone/>
            </a:pPr>
            <a:r>
              <a:rPr lang="en-US" sz="3000" b="1" dirty="0">
                <a:solidFill>
                  <a:schemeClr val="accent1"/>
                </a:solidFill>
                <a:latin typeface="Cambria" pitchFamily="34" charset="0"/>
                <a:ea typeface="Cambria" pitchFamily="34" charset="-122"/>
                <a:cs typeface="Cambria" pitchFamily="34" charset="-120"/>
              </a:rPr>
              <a:t>25,000+</a:t>
            </a:r>
            <a:endParaRPr lang="en-US" sz="3000" dirty="0"/>
          </a:p>
        </p:txBody>
      </p:sp>
      <p:sp>
        <p:nvSpPr>
          <p:cNvPr id="4" name="Text 2"/>
          <p:cNvSpPr txBox="1"/>
          <p:nvPr/>
        </p:nvSpPr>
        <p:spPr>
          <a:xfrm>
            <a:off x="2651760" y="1097280"/>
            <a:ext cx="3291840" cy="548640"/>
          </a:xfrm>
          <a:prstGeom prst="rect">
            <a:avLst/>
          </a:prstGeom>
          <a:noFill/>
          <a:ln/>
        </p:spPr>
        <p:txBody>
          <a:bodyPr wrap="square" lIns="0" tIns="0" rIns="0" bIns="0" rtlCol="0" anchor="ctr"/>
          <a:lstStyle/>
          <a:p>
            <a:pPr indent="0" marL="0">
              <a:buNone/>
            </a:pPr>
            <a:r>
              <a:rPr lang="en-US" sz="1500" dirty="0">
                <a:solidFill>
                  <a:schemeClr val="bg1"/>
                </a:solidFill>
              </a:rPr>
              <a:t>manuscript copies, and more being found</a:t>
            </a:r>
            <a:endParaRPr lang="en-US" sz="1500" dirty="0"/>
          </a:p>
        </p:txBody>
      </p:sp>
      <p:sp>
        <p:nvSpPr>
          <p:cNvPr id="5" name="Text 3"/>
          <p:cNvSpPr txBox="1"/>
          <p:nvPr/>
        </p:nvSpPr>
        <p:spPr>
          <a:xfrm>
            <a:off x="457200" y="1828800"/>
            <a:ext cx="2103120" cy="548640"/>
          </a:xfrm>
          <a:prstGeom prst="rect">
            <a:avLst/>
          </a:prstGeom>
          <a:noFill/>
          <a:ln/>
        </p:spPr>
        <p:txBody>
          <a:bodyPr wrap="square" lIns="0" tIns="0" rIns="0" bIns="0" rtlCol="0" anchor="ctr"/>
          <a:lstStyle/>
          <a:p>
            <a:pPr indent="0" marL="0">
              <a:buNone/>
            </a:pPr>
            <a:r>
              <a:rPr lang="en-US" sz="3000" b="1" dirty="0">
                <a:solidFill>
                  <a:schemeClr val="accent1"/>
                </a:solidFill>
                <a:latin typeface="Cambria" pitchFamily="34" charset="0"/>
                <a:ea typeface="Cambria" pitchFamily="34" charset="-122"/>
                <a:cs typeface="Cambria" pitchFamily="34" charset="-120"/>
              </a:rPr>
              <a:t>5,800+</a:t>
            </a:r>
            <a:endParaRPr lang="en-US" sz="3000" dirty="0"/>
          </a:p>
        </p:txBody>
      </p:sp>
      <p:sp>
        <p:nvSpPr>
          <p:cNvPr id="6" name="Text 4"/>
          <p:cNvSpPr txBox="1"/>
          <p:nvPr/>
        </p:nvSpPr>
        <p:spPr>
          <a:xfrm>
            <a:off x="2651760" y="1874520"/>
            <a:ext cx="3291840" cy="548640"/>
          </a:xfrm>
          <a:prstGeom prst="rect">
            <a:avLst/>
          </a:prstGeom>
          <a:noFill/>
          <a:ln/>
        </p:spPr>
        <p:txBody>
          <a:bodyPr wrap="square" lIns="0" tIns="0" rIns="0" bIns="0" rtlCol="0" anchor="ctr"/>
          <a:lstStyle/>
          <a:p>
            <a:pPr indent="0" marL="0">
              <a:buNone/>
            </a:pPr>
            <a:r>
              <a:rPr lang="en-US" sz="1500" dirty="0">
                <a:solidFill>
                  <a:schemeClr val="bg1"/>
                </a:solidFill>
              </a:rPr>
              <a:t>in the original Greek</a:t>
            </a:r>
            <a:endParaRPr lang="en-US" sz="1500" dirty="0"/>
          </a:p>
        </p:txBody>
      </p:sp>
      <p:sp>
        <p:nvSpPr>
          <p:cNvPr id="7" name="Text 5"/>
          <p:cNvSpPr txBox="1"/>
          <p:nvPr/>
        </p:nvSpPr>
        <p:spPr>
          <a:xfrm>
            <a:off x="457200" y="2606040"/>
            <a:ext cx="2103120" cy="548640"/>
          </a:xfrm>
          <a:prstGeom prst="rect">
            <a:avLst/>
          </a:prstGeom>
          <a:noFill/>
          <a:ln/>
        </p:spPr>
        <p:txBody>
          <a:bodyPr wrap="square" lIns="0" tIns="0" rIns="0" bIns="0" rtlCol="0" anchor="ctr"/>
          <a:lstStyle/>
          <a:p>
            <a:pPr indent="0" marL="0">
              <a:buNone/>
            </a:pPr>
            <a:r>
              <a:rPr lang="en-US" sz="3000" b="1" dirty="0">
                <a:solidFill>
                  <a:schemeClr val="accent1"/>
                </a:solidFill>
                <a:latin typeface="Cambria" pitchFamily="34" charset="0"/>
                <a:ea typeface="Cambria" pitchFamily="34" charset="-122"/>
                <a:cs typeface="Cambria" pitchFamily="34" charset="-120"/>
              </a:rPr>
              <a:t>1 Million+</a:t>
            </a:r>
            <a:endParaRPr lang="en-US" sz="3000" dirty="0"/>
          </a:p>
        </p:txBody>
      </p:sp>
      <p:sp>
        <p:nvSpPr>
          <p:cNvPr id="8" name="Text 6"/>
          <p:cNvSpPr txBox="1"/>
          <p:nvPr/>
        </p:nvSpPr>
        <p:spPr>
          <a:xfrm>
            <a:off x="2651760" y="2651760"/>
            <a:ext cx="3291840" cy="548640"/>
          </a:xfrm>
          <a:prstGeom prst="rect">
            <a:avLst/>
          </a:prstGeom>
          <a:noFill/>
          <a:ln/>
        </p:spPr>
        <p:txBody>
          <a:bodyPr wrap="square" lIns="0" tIns="0" rIns="0" bIns="0" rtlCol="0" anchor="ctr"/>
          <a:lstStyle/>
          <a:p>
            <a:pPr indent="0" marL="0">
              <a:buNone/>
            </a:pPr>
            <a:r>
              <a:rPr lang="en-US" sz="1500" dirty="0">
                <a:solidFill>
                  <a:schemeClr val="bg1"/>
                </a:solidFill>
              </a:rPr>
              <a:t>New Testament quotations by early church fathers</a:t>
            </a:r>
            <a:endParaRPr lang="en-US" sz="1500" dirty="0"/>
          </a:p>
        </p:txBody>
      </p:sp>
      <p:sp>
        <p:nvSpPr>
          <p:cNvPr id="9" name="Text 7"/>
          <p:cNvSpPr txBox="1"/>
          <p:nvPr/>
        </p:nvSpPr>
        <p:spPr>
          <a:xfrm>
            <a:off x="457200" y="3337560"/>
            <a:ext cx="5577840" cy="228600"/>
          </a:xfrm>
          <a:prstGeom prst="rect">
            <a:avLst/>
          </a:prstGeom>
          <a:noFill/>
          <a:ln/>
        </p:spPr>
        <p:txBody>
          <a:bodyPr wrap="square" lIns="0" tIns="0" rIns="0" bIns="0" rtlCol="0" anchor="ctr"/>
          <a:lstStyle/>
          <a:p>
            <a:pPr indent="0" marL="0">
              <a:buNone/>
            </a:pPr>
            <a:r>
              <a:rPr lang="en-US" sz="1000" dirty="0">
                <a:solidFill>
                  <a:schemeClr val="bg2"/>
                </a:solidFill>
              </a:rPr>
              <a:t>Counts: Daniel B. Wallace, interview with Justin Taylor, The Gospel Coalition (2012)</a:t>
            </a:r>
            <a:endParaRPr lang="en-US" sz="1000" dirty="0"/>
          </a:p>
        </p:txBody>
      </p:sp>
      <p:sp>
        <p:nvSpPr>
          <p:cNvPr id="10" name="card"/>
          <p:cNvSpPr/>
          <p:nvPr/>
        </p:nvSpPr>
        <p:spPr>
          <a:xfrm>
            <a:off x="457200" y="3703320"/>
            <a:ext cx="5577840" cy="1005840"/>
          </a:xfrm>
          <a:prstGeom prst="roundRect">
            <a:avLst>
              <a:gd name="adj" fmla="val 7273"/>
            </a:avLst>
          </a:prstGeom>
          <a:solidFill>
            <a:schemeClr val="tx2"/>
          </a:solidFill>
          <a:ln/>
        </p:spPr>
      </p:sp>
      <p:sp>
        <p:nvSpPr>
          <p:cNvPr id="11" name="Text 9"/>
          <p:cNvSpPr txBox="1"/>
          <p:nvPr/>
        </p:nvSpPr>
        <p:spPr>
          <a:xfrm>
            <a:off x="640080" y="3749040"/>
            <a:ext cx="5212080" cy="914400"/>
          </a:xfrm>
          <a:prstGeom prst="rect">
            <a:avLst/>
          </a:prstGeom>
          <a:noFill/>
          <a:ln/>
        </p:spPr>
        <p:txBody>
          <a:bodyPr wrap="square" lIns="0" tIns="0" rIns="0" bIns="0" rtlCol="0" anchor="ctr"/>
          <a:lstStyle/>
          <a:p>
            <a:pPr indent="0" marL="0">
              <a:buNone/>
            </a:pPr>
            <a:r>
              <a:rPr lang="en-US" sz="1300" i="1" dirty="0">
                <a:solidFill>
                  <a:schemeClr val="bg1"/>
                </a:solidFill>
              </a:rPr>
              <a:t>“If you did not have any of these other witnesses, we could reconstruct virtually the entire New Testament many, many times over on the basis of these quotations by the Church fathers alone.”</a:t>
            </a:r>
            <a:endParaRPr lang="en-US" sz="1300" dirty="0"/>
          </a:p>
          <a:p>
            <a:pPr indent="0" marL="0">
              <a:buNone/>
            </a:pPr>
            <a:r>
              <a:rPr lang="en-US" sz="1000" dirty="0">
                <a:solidFill>
                  <a:schemeClr val="accent1"/>
                </a:solidFill>
              </a:rPr>
              <a:t>Daniel B. Wallace, lecture at SymposiaChristi, Purdue University (2016)</a:t>
            </a:r>
            <a:endParaRPr lang="en-US" sz="1300" dirty="0"/>
          </a:p>
        </p:txBody>
      </p:sp>
      <p:pic>
        <p:nvPicPr>
          <p:cNvPr id="12" name="papyrus" descr="/private/tmp/claude-501/-Users-kynrek-Isolater/16221b55-4a13-4e0c-b4a5-ab49db02cd34/scratchpad/img/papyrus.jpg">    </p:cNvPr>
          <p:cNvPicPr>
            <a:picLocks noChangeAspect="1"/>
          </p:cNvPicPr>
          <p:nvPr/>
        </p:nvPicPr>
        <p:blipFill>
          <a:blip r:embed="rId1"/>
          <a:stretch>
            <a:fillRect/>
          </a:stretch>
        </p:blipFill>
        <p:spPr>
          <a:xfrm>
            <a:off x="6309360" y="1120140"/>
            <a:ext cx="2377440" cy="3566160"/>
          </a:xfrm>
          <a:prstGeom prst="rect">
            <a:avLst/>
          </a:prstGeom>
        </p:spPr>
      </p:pic>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Bible reliability compared</a:t>
            </a:r>
            <a:endParaRPr lang="en-US" sz="3200" dirty="0"/>
          </a:p>
        </p:txBody>
      </p:sp>
      <p:graphicFrame>
        <p:nvGraphicFramePr>
          <p:cNvPr id="40" name="Reliability table"/>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828800"/>
                <a:gridCol w="1463040"/>
                <a:gridCol w="2194560"/>
                <a:gridCol w="1188720"/>
                <a:gridCol w="1554480"/>
              </a:tblGrid>
              <a:tr h="347472">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Work</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1"/>
                    </a:solidFill>
                  </a:tcPr>
                </a:tc>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Written</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1"/>
                    </a:solidFill>
                  </a:tcPr>
                </a:tc>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Earliest copy</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1"/>
                    </a:solidFill>
                  </a:tcPr>
                </a:tc>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Time span (yrs)</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1"/>
                    </a:solidFill>
                  </a:tcPr>
                </a:tc>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Copies</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1"/>
                    </a:solidFill>
                  </a:tcPr>
                </a:tc>
              </a:tr>
              <a:tr h="347472">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Homer, Iliad</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900 BC</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400 BC</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500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~1,800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r h="347472">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Plato</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427–347 BC</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AD 900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1,300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210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r h="347472">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Aristotle</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384–322 BC</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AD 1100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1,400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r h="347472">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Caesar, Gallic Wars</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100–44 BC</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AD 900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1,000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251</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r h="347472">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Tacitus, Annals</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AD 56–120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AD 1000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900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31</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r h="347472">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Herodotus, History</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484–425 BC</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AD 100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600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109</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r h="347472">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Livy, History of Rome</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59 BC–AD 17</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AD 300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400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90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r h="347472">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New Testament</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4"/>
                    </a:solidFill>
                  </a:tcPr>
                </a:tc>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AD ~50–100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4"/>
                    </a:solidFill>
                  </a:tcPr>
                </a:tc>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Portions AD 100–150; entire NT c. AD 300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4"/>
                    </a:solidFill>
                  </a:tcPr>
                </a:tc>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29–100</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4"/>
                    </a:solidFill>
                  </a:tcPr>
                </a:tc>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5,838 Greek MSS</a:t>
                      </a:r>
                      <a:endParaRPr lang="en-US" sz="12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4"/>
                    </a:solidFill>
                  </a:tcPr>
                </a:tc>
              </a:tr>
            </a:tbl>
          </a:graphicData>
        </a:graphic>
      </p:graphicFrame>
      <p:sp>
        <p:nvSpPr>
          <p:cNvPr id="4" name="Text 1"/>
          <p:cNvSpPr txBox="1"/>
          <p:nvPr/>
        </p:nvSpPr>
        <p:spPr>
          <a:xfrm>
            <a:off x="457200" y="4617720"/>
            <a:ext cx="7589520" cy="274320"/>
          </a:xfrm>
          <a:prstGeom prst="rect">
            <a:avLst/>
          </a:prstGeom>
          <a:noFill/>
          <a:ln/>
        </p:spPr>
        <p:txBody>
          <a:bodyPr wrap="square" lIns="0" tIns="0" rIns="0" bIns="0" rtlCol="0" anchor="ctr"/>
          <a:lstStyle/>
          <a:p>
            <a:pPr indent="0" marL="0">
              <a:buNone/>
            </a:pPr>
            <a:r>
              <a:rPr lang="en-US" sz="1000" dirty="0">
                <a:solidFill>
                  <a:schemeClr val="bg2"/>
                </a:solidFill>
              </a:rPr>
              <a:t>Source: EvangelicalBible.com. NT also: 18,524 early translations; ~42,000 OT scrolls and codices.</a:t>
            </a:r>
            <a:endParaRPr lang="en-US" sz="1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If we stacked the manuscripts…</a:t>
            </a:r>
            <a:endParaRPr lang="en-US" sz="3200" dirty="0"/>
          </a:p>
        </p:txBody>
      </p:sp>
      <p:sp>
        <p:nvSpPr>
          <p:cNvPr id="3" name="card"/>
          <p:cNvSpPr/>
          <p:nvPr/>
        </p:nvSpPr>
        <p:spPr>
          <a:xfrm>
            <a:off x="457200" y="1097280"/>
            <a:ext cx="2560320" cy="3017520"/>
          </a:xfrm>
          <a:prstGeom prst="roundRect">
            <a:avLst>
              <a:gd name="adj" fmla="val 2857"/>
            </a:avLst>
          </a:prstGeom>
          <a:solidFill>
            <a:schemeClr val="tx2"/>
          </a:solidFill>
          <a:ln/>
        </p:spPr>
      </p:sp>
      <p:sp>
        <p:nvSpPr>
          <p:cNvPr id="4" name="Text 2"/>
          <p:cNvSpPr txBox="1"/>
          <p:nvPr/>
        </p:nvSpPr>
        <p:spPr>
          <a:xfrm>
            <a:off x="640080" y="1234440"/>
            <a:ext cx="2194560" cy="411480"/>
          </a:xfrm>
          <a:prstGeom prst="rect">
            <a:avLst/>
          </a:prstGeom>
          <a:noFill/>
          <a:ln/>
        </p:spPr>
        <p:txBody>
          <a:bodyPr wrap="square" lIns="0" tIns="0" rIns="0" bIns="0" rtlCol="0" anchor="t"/>
          <a:lstStyle/>
          <a:p>
            <a:pPr indent="0" marL="0">
              <a:buNone/>
            </a:pPr>
            <a:r>
              <a:rPr lang="en-US" sz="1100" b="1" spc="200" kern="0" dirty="0">
                <a:solidFill>
                  <a:schemeClr val="bg2"/>
                </a:solidFill>
              </a:rPr>
              <a:t>AVERAGE CLASSICAL WORK</a:t>
            </a:r>
            <a:endParaRPr lang="en-US" sz="1100" dirty="0"/>
          </a:p>
        </p:txBody>
      </p:sp>
      <p:sp>
        <p:nvSpPr>
          <p:cNvPr id="5" name="Text 3"/>
          <p:cNvSpPr txBox="1"/>
          <p:nvPr/>
        </p:nvSpPr>
        <p:spPr>
          <a:xfrm>
            <a:off x="640080" y="1691640"/>
            <a:ext cx="2194560" cy="502920"/>
          </a:xfrm>
          <a:prstGeom prst="rect">
            <a:avLst/>
          </a:prstGeom>
          <a:noFill/>
          <a:ln/>
        </p:spPr>
        <p:txBody>
          <a:bodyPr wrap="square" lIns="0" tIns="0" rIns="0" bIns="0" rtlCol="0" anchor="ctr"/>
          <a:lstStyle/>
          <a:p>
            <a:pPr indent="0" marL="0">
              <a:buNone/>
            </a:pPr>
            <a:r>
              <a:rPr lang="en-US" sz="2400" b="1" dirty="0">
                <a:solidFill>
                  <a:schemeClr val="bg1"/>
                </a:solidFill>
                <a:latin typeface="Cambria" pitchFamily="34" charset="0"/>
                <a:ea typeface="Cambria" pitchFamily="34" charset="-122"/>
                <a:cs typeface="Cambria" pitchFamily="34" charset="-120"/>
              </a:rPr>
              <a:t>~15 </a:t>
            </a:r>
            <a:pPr indent="0" marL="0">
              <a:buNone/>
            </a:pPr>
            <a:r>
              <a:rPr lang="en-US" sz="1300" dirty="0">
                <a:solidFill>
                  <a:schemeClr val="bg2"/>
                </a:solidFill>
              </a:rPr>
              <a:t>copies</a:t>
            </a:r>
            <a:endParaRPr lang="en-US" sz="1600" dirty="0"/>
          </a:p>
        </p:txBody>
      </p:sp>
      <p:sp>
        <p:nvSpPr>
          <p:cNvPr id="6" name="Text 4"/>
          <p:cNvSpPr txBox="1"/>
          <p:nvPr/>
        </p:nvSpPr>
        <p:spPr>
          <a:xfrm>
            <a:off x="640080" y="2331720"/>
            <a:ext cx="2194560" cy="228600"/>
          </a:xfrm>
          <a:prstGeom prst="rect">
            <a:avLst/>
          </a:prstGeom>
          <a:noFill/>
          <a:ln/>
        </p:spPr>
        <p:txBody>
          <a:bodyPr wrap="square" lIns="0" tIns="0" rIns="0" bIns="0" rtlCol="0" anchor="ctr"/>
          <a:lstStyle/>
          <a:p>
            <a:pPr indent="0" marL="0">
              <a:buNone/>
            </a:pPr>
            <a:r>
              <a:rPr lang="en-US" sz="1000" b="1" spc="300" kern="0" dirty="0">
                <a:solidFill>
                  <a:schemeClr val="bg2"/>
                </a:solidFill>
              </a:rPr>
              <a:t>STACKED</a:t>
            </a:r>
            <a:endParaRPr lang="en-US" sz="1000" dirty="0"/>
          </a:p>
        </p:txBody>
      </p:sp>
      <p:sp>
        <p:nvSpPr>
          <p:cNvPr id="7" name="Text 5"/>
          <p:cNvSpPr txBox="1"/>
          <p:nvPr/>
        </p:nvSpPr>
        <p:spPr>
          <a:xfrm>
            <a:off x="640080" y="2560320"/>
            <a:ext cx="2194560" cy="640080"/>
          </a:xfrm>
          <a:prstGeom prst="rect">
            <a:avLst/>
          </a:prstGeom>
          <a:noFill/>
          <a:ln/>
        </p:spPr>
        <p:txBody>
          <a:bodyPr wrap="square" lIns="0" tIns="0" rIns="0" bIns="0" rtlCol="0" anchor="ctr"/>
          <a:lstStyle/>
          <a:p>
            <a:pPr indent="0" marL="0">
              <a:buNone/>
            </a:pPr>
            <a:r>
              <a:rPr lang="en-US" sz="3600" b="1" dirty="0">
                <a:solidFill>
                  <a:schemeClr val="bg2"/>
                </a:solidFill>
                <a:latin typeface="Cambria" pitchFamily="34" charset="0"/>
                <a:ea typeface="Cambria" pitchFamily="34" charset="-122"/>
                <a:cs typeface="Cambria" pitchFamily="34" charset="-120"/>
              </a:rPr>
              <a:t>~4 ft</a:t>
            </a:r>
            <a:endParaRPr lang="en-US" sz="3600" dirty="0"/>
          </a:p>
        </p:txBody>
      </p:sp>
      <p:sp>
        <p:nvSpPr>
          <p:cNvPr id="8" name="Text 6"/>
          <p:cNvSpPr txBox="1"/>
          <p:nvPr/>
        </p:nvSpPr>
        <p:spPr>
          <a:xfrm>
            <a:off x="640080" y="3246120"/>
            <a:ext cx="2194560" cy="731520"/>
          </a:xfrm>
          <a:prstGeom prst="rect">
            <a:avLst/>
          </a:prstGeom>
          <a:noFill/>
          <a:ln/>
        </p:spPr>
        <p:txBody>
          <a:bodyPr wrap="square" lIns="0" tIns="0" rIns="0" bIns="0" rtlCol="0" anchor="t"/>
          <a:lstStyle/>
          <a:p>
            <a:pPr indent="0" marL="0">
              <a:buNone/>
            </a:pPr>
            <a:r>
              <a:rPr lang="en-US" sz="1400" dirty="0">
                <a:solidFill>
                  <a:schemeClr val="bg1"/>
                </a:solidFill>
              </a:rPr>
              <a:t>about the height of a pulpit</a:t>
            </a:r>
            <a:endParaRPr lang="en-US" sz="1400" dirty="0"/>
          </a:p>
        </p:txBody>
      </p:sp>
      <p:sp>
        <p:nvSpPr>
          <p:cNvPr id="9" name="card"/>
          <p:cNvSpPr/>
          <p:nvPr/>
        </p:nvSpPr>
        <p:spPr>
          <a:xfrm>
            <a:off x="3291840" y="1097280"/>
            <a:ext cx="2560320" cy="3017520"/>
          </a:xfrm>
          <a:prstGeom prst="roundRect">
            <a:avLst>
              <a:gd name="adj" fmla="val 2857"/>
            </a:avLst>
          </a:prstGeom>
          <a:solidFill>
            <a:schemeClr val="tx2"/>
          </a:solidFill>
          <a:ln/>
        </p:spPr>
      </p:sp>
      <p:sp>
        <p:nvSpPr>
          <p:cNvPr id="10" name="Text 8"/>
          <p:cNvSpPr txBox="1"/>
          <p:nvPr/>
        </p:nvSpPr>
        <p:spPr>
          <a:xfrm>
            <a:off x="3474720" y="1234440"/>
            <a:ext cx="2194560" cy="411480"/>
          </a:xfrm>
          <a:prstGeom prst="rect">
            <a:avLst/>
          </a:prstGeom>
          <a:noFill/>
          <a:ln/>
        </p:spPr>
        <p:txBody>
          <a:bodyPr wrap="square" lIns="0" tIns="0" rIns="0" bIns="0" rtlCol="0" anchor="t"/>
          <a:lstStyle/>
          <a:p>
            <a:pPr indent="0" marL="0">
              <a:buNone/>
            </a:pPr>
            <a:r>
              <a:rPr lang="en-US" sz="1100" b="1" spc="200" kern="0" dirty="0">
                <a:solidFill>
                  <a:schemeClr val="bg2"/>
                </a:solidFill>
              </a:rPr>
              <a:t>NEW TESTAMENT: GREEK ONLY</a:t>
            </a:r>
            <a:endParaRPr lang="en-US" sz="1100" dirty="0"/>
          </a:p>
        </p:txBody>
      </p:sp>
      <p:sp>
        <p:nvSpPr>
          <p:cNvPr id="11" name="Text 9"/>
          <p:cNvSpPr txBox="1"/>
          <p:nvPr/>
        </p:nvSpPr>
        <p:spPr>
          <a:xfrm>
            <a:off x="3474720" y="1691640"/>
            <a:ext cx="2194560" cy="502920"/>
          </a:xfrm>
          <a:prstGeom prst="rect">
            <a:avLst/>
          </a:prstGeom>
          <a:noFill/>
          <a:ln/>
        </p:spPr>
        <p:txBody>
          <a:bodyPr wrap="square" lIns="0" tIns="0" rIns="0" bIns="0" rtlCol="0" anchor="ctr"/>
          <a:lstStyle/>
          <a:p>
            <a:pPr indent="0" marL="0">
              <a:buNone/>
            </a:pPr>
            <a:r>
              <a:rPr lang="en-US" sz="2400" b="1" dirty="0">
                <a:solidFill>
                  <a:schemeClr val="bg1"/>
                </a:solidFill>
                <a:latin typeface="Cambria" pitchFamily="34" charset="0"/>
                <a:ea typeface="Cambria" pitchFamily="34" charset="-122"/>
                <a:cs typeface="Cambria" pitchFamily="34" charset="-120"/>
              </a:rPr>
              <a:t>5,800 </a:t>
            </a:r>
            <a:pPr indent="0" marL="0">
              <a:buNone/>
            </a:pPr>
            <a:r>
              <a:rPr lang="en-US" sz="1300" dirty="0">
                <a:solidFill>
                  <a:schemeClr val="bg2"/>
                </a:solidFill>
              </a:rPr>
              <a:t>manuscripts</a:t>
            </a:r>
            <a:endParaRPr lang="en-US" sz="1600" dirty="0"/>
          </a:p>
        </p:txBody>
      </p:sp>
      <p:sp>
        <p:nvSpPr>
          <p:cNvPr id="12" name="Text 10"/>
          <p:cNvSpPr txBox="1"/>
          <p:nvPr/>
        </p:nvSpPr>
        <p:spPr>
          <a:xfrm>
            <a:off x="3474720" y="2331720"/>
            <a:ext cx="2194560" cy="228600"/>
          </a:xfrm>
          <a:prstGeom prst="rect">
            <a:avLst/>
          </a:prstGeom>
          <a:noFill/>
          <a:ln/>
        </p:spPr>
        <p:txBody>
          <a:bodyPr wrap="square" lIns="0" tIns="0" rIns="0" bIns="0" rtlCol="0" anchor="ctr"/>
          <a:lstStyle/>
          <a:p>
            <a:pPr indent="0" marL="0">
              <a:buNone/>
            </a:pPr>
            <a:r>
              <a:rPr lang="en-US" sz="1000" b="1" spc="300" kern="0" dirty="0">
                <a:solidFill>
                  <a:schemeClr val="bg2"/>
                </a:solidFill>
              </a:rPr>
              <a:t>STACKED</a:t>
            </a:r>
            <a:endParaRPr lang="en-US" sz="1000" dirty="0"/>
          </a:p>
        </p:txBody>
      </p:sp>
      <p:sp>
        <p:nvSpPr>
          <p:cNvPr id="13" name="Text 11"/>
          <p:cNvSpPr txBox="1"/>
          <p:nvPr/>
        </p:nvSpPr>
        <p:spPr>
          <a:xfrm>
            <a:off x="3474720" y="2560320"/>
            <a:ext cx="2194560" cy="640080"/>
          </a:xfrm>
          <a:prstGeom prst="rect">
            <a:avLst/>
          </a:prstGeom>
          <a:noFill/>
          <a:ln/>
        </p:spPr>
        <p:txBody>
          <a:bodyPr wrap="square" lIns="0" tIns="0" rIns="0" bIns="0" rtlCol="0" anchor="ctr"/>
          <a:lstStyle/>
          <a:p>
            <a:pPr indent="0" marL="0">
              <a:buNone/>
            </a:pPr>
            <a:r>
              <a:rPr lang="en-US" sz="3600" b="1" dirty="0">
                <a:solidFill>
                  <a:schemeClr val="accent1"/>
                </a:solidFill>
                <a:latin typeface="Cambria" pitchFamily="34" charset="0"/>
                <a:ea typeface="Cambria" pitchFamily="34" charset="-122"/>
                <a:cs typeface="Cambria" pitchFamily="34" charset="-120"/>
              </a:rPr>
              <a:t>~1,400 ft</a:t>
            </a:r>
            <a:endParaRPr lang="en-US" sz="3600" dirty="0"/>
          </a:p>
        </p:txBody>
      </p:sp>
      <p:sp>
        <p:nvSpPr>
          <p:cNvPr id="14" name="Text 12"/>
          <p:cNvSpPr txBox="1"/>
          <p:nvPr/>
        </p:nvSpPr>
        <p:spPr>
          <a:xfrm>
            <a:off x="3474720" y="3246120"/>
            <a:ext cx="2194560" cy="731520"/>
          </a:xfrm>
          <a:prstGeom prst="rect">
            <a:avLst/>
          </a:prstGeom>
          <a:noFill/>
          <a:ln/>
        </p:spPr>
        <p:txBody>
          <a:bodyPr wrap="square" lIns="0" tIns="0" rIns="0" bIns="0" rtlCol="0" anchor="t"/>
          <a:lstStyle/>
          <a:p>
            <a:pPr indent="0" marL="0">
              <a:buNone/>
            </a:pPr>
            <a:r>
              <a:rPr lang="en-US" sz="1400" dirty="0">
                <a:solidFill>
                  <a:schemeClr val="bg1"/>
                </a:solidFill>
              </a:rPr>
              <a:t>almost the Empire State Building (1,454 ft)</a:t>
            </a:r>
            <a:endParaRPr lang="en-US" sz="1400" dirty="0"/>
          </a:p>
        </p:txBody>
      </p:sp>
      <p:sp>
        <p:nvSpPr>
          <p:cNvPr id="15" name="card"/>
          <p:cNvSpPr/>
          <p:nvPr/>
        </p:nvSpPr>
        <p:spPr>
          <a:xfrm>
            <a:off x="6126480" y="1097280"/>
            <a:ext cx="2560320" cy="3017520"/>
          </a:xfrm>
          <a:prstGeom prst="roundRect">
            <a:avLst>
              <a:gd name="adj" fmla="val 2857"/>
            </a:avLst>
          </a:prstGeom>
          <a:solidFill>
            <a:schemeClr val="tx2"/>
          </a:solidFill>
          <a:ln/>
        </p:spPr>
      </p:sp>
      <p:sp>
        <p:nvSpPr>
          <p:cNvPr id="16" name="Text 14"/>
          <p:cNvSpPr txBox="1"/>
          <p:nvPr/>
        </p:nvSpPr>
        <p:spPr>
          <a:xfrm>
            <a:off x="6309360" y="1234440"/>
            <a:ext cx="2194560" cy="411480"/>
          </a:xfrm>
          <a:prstGeom prst="rect">
            <a:avLst/>
          </a:prstGeom>
          <a:noFill/>
          <a:ln/>
        </p:spPr>
        <p:txBody>
          <a:bodyPr wrap="square" lIns="0" tIns="0" rIns="0" bIns="0" rtlCol="0" anchor="t"/>
          <a:lstStyle/>
          <a:p>
            <a:pPr indent="0" marL="0">
              <a:buNone/>
            </a:pPr>
            <a:r>
              <a:rPr lang="en-US" sz="1100" b="1" spc="200" kern="0" dirty="0">
                <a:solidFill>
                  <a:schemeClr val="bg2"/>
                </a:solidFill>
              </a:rPr>
              <a:t>NEW TESTAMENT: ALL LANGUAGES</a:t>
            </a:r>
            <a:endParaRPr lang="en-US" sz="1100" dirty="0"/>
          </a:p>
        </p:txBody>
      </p:sp>
      <p:sp>
        <p:nvSpPr>
          <p:cNvPr id="17" name="Text 15"/>
          <p:cNvSpPr txBox="1"/>
          <p:nvPr/>
        </p:nvSpPr>
        <p:spPr>
          <a:xfrm>
            <a:off x="6309360" y="1691640"/>
            <a:ext cx="2194560" cy="502920"/>
          </a:xfrm>
          <a:prstGeom prst="rect">
            <a:avLst/>
          </a:prstGeom>
          <a:noFill/>
          <a:ln/>
        </p:spPr>
        <p:txBody>
          <a:bodyPr wrap="square" lIns="0" tIns="0" rIns="0" bIns="0" rtlCol="0" anchor="ctr"/>
          <a:lstStyle/>
          <a:p>
            <a:pPr indent="0" marL="0">
              <a:buNone/>
            </a:pPr>
            <a:r>
              <a:rPr lang="en-US" sz="2400" b="1" dirty="0">
                <a:solidFill>
                  <a:schemeClr val="bg1"/>
                </a:solidFill>
                <a:latin typeface="Cambria" pitchFamily="34" charset="0"/>
                <a:ea typeface="Cambria" pitchFamily="34" charset="-122"/>
                <a:cs typeface="Cambria" pitchFamily="34" charset="-120"/>
              </a:rPr>
              <a:t>~25,800 </a:t>
            </a:r>
            <a:pPr indent="0" marL="0">
              <a:buNone/>
            </a:pPr>
            <a:r>
              <a:rPr lang="en-US" sz="1300" dirty="0">
                <a:solidFill>
                  <a:schemeClr val="bg2"/>
                </a:solidFill>
              </a:rPr>
              <a:t>manuscripts</a:t>
            </a:r>
            <a:endParaRPr lang="en-US" sz="1600" dirty="0"/>
          </a:p>
        </p:txBody>
      </p:sp>
      <p:sp>
        <p:nvSpPr>
          <p:cNvPr id="18" name="Text 16"/>
          <p:cNvSpPr txBox="1"/>
          <p:nvPr/>
        </p:nvSpPr>
        <p:spPr>
          <a:xfrm>
            <a:off x="6309360" y="2331720"/>
            <a:ext cx="2194560" cy="228600"/>
          </a:xfrm>
          <a:prstGeom prst="rect">
            <a:avLst/>
          </a:prstGeom>
          <a:noFill/>
          <a:ln/>
        </p:spPr>
        <p:txBody>
          <a:bodyPr wrap="square" lIns="0" tIns="0" rIns="0" bIns="0" rtlCol="0" anchor="ctr"/>
          <a:lstStyle/>
          <a:p>
            <a:pPr indent="0" marL="0">
              <a:buNone/>
            </a:pPr>
            <a:r>
              <a:rPr lang="en-US" sz="1000" b="1" spc="300" kern="0" dirty="0">
                <a:solidFill>
                  <a:schemeClr val="bg2"/>
                </a:solidFill>
              </a:rPr>
              <a:t>STACKED</a:t>
            </a:r>
            <a:endParaRPr lang="en-US" sz="1000" dirty="0"/>
          </a:p>
        </p:txBody>
      </p:sp>
      <p:sp>
        <p:nvSpPr>
          <p:cNvPr id="19" name="Text 17"/>
          <p:cNvSpPr txBox="1"/>
          <p:nvPr/>
        </p:nvSpPr>
        <p:spPr>
          <a:xfrm>
            <a:off x="6309360" y="2560320"/>
            <a:ext cx="2194560" cy="640080"/>
          </a:xfrm>
          <a:prstGeom prst="rect">
            <a:avLst/>
          </a:prstGeom>
          <a:noFill/>
          <a:ln/>
        </p:spPr>
        <p:txBody>
          <a:bodyPr wrap="square" lIns="0" tIns="0" rIns="0" bIns="0" rtlCol="0" anchor="ctr"/>
          <a:lstStyle/>
          <a:p>
            <a:pPr indent="0" marL="0">
              <a:buNone/>
            </a:pPr>
            <a:r>
              <a:rPr lang="en-US" sz="3600" b="1" dirty="0">
                <a:solidFill>
                  <a:schemeClr val="accent3"/>
                </a:solidFill>
                <a:latin typeface="Cambria" pitchFamily="34" charset="0"/>
                <a:ea typeface="Cambria" pitchFamily="34" charset="-122"/>
                <a:cs typeface="Cambria" pitchFamily="34" charset="-120"/>
              </a:rPr>
              <a:t>6,235 ft</a:t>
            </a:r>
            <a:endParaRPr lang="en-US" sz="3600" dirty="0"/>
          </a:p>
        </p:txBody>
      </p:sp>
      <p:sp>
        <p:nvSpPr>
          <p:cNvPr id="20" name="Text 18"/>
          <p:cNvSpPr txBox="1"/>
          <p:nvPr/>
        </p:nvSpPr>
        <p:spPr>
          <a:xfrm>
            <a:off x="6309360" y="3246120"/>
            <a:ext cx="2194560" cy="731520"/>
          </a:xfrm>
          <a:prstGeom prst="rect">
            <a:avLst/>
          </a:prstGeom>
          <a:noFill/>
          <a:ln/>
        </p:spPr>
        <p:txBody>
          <a:bodyPr wrap="square" lIns="0" tIns="0" rIns="0" bIns="0" rtlCol="0" anchor="t"/>
          <a:lstStyle/>
          <a:p>
            <a:pPr indent="0" marL="0">
              <a:buNone/>
            </a:pPr>
            <a:r>
              <a:rPr lang="en-US" sz="1400" dirty="0">
                <a:solidFill>
                  <a:schemeClr val="bg1"/>
                </a:solidFill>
              </a:rPr>
              <a:t>over a mile: more than 4 Empire State Buildings</a:t>
            </a:r>
            <a:endParaRPr lang="en-US" sz="1400" dirty="0"/>
          </a:p>
        </p:txBody>
      </p:sp>
      <p:sp>
        <p:nvSpPr>
          <p:cNvPr id="21" name="Text 19"/>
          <p:cNvSpPr txBox="1"/>
          <p:nvPr/>
        </p:nvSpPr>
        <p:spPr>
          <a:xfrm>
            <a:off x="457200" y="4224528"/>
            <a:ext cx="8229600" cy="274320"/>
          </a:xfrm>
          <a:prstGeom prst="rect">
            <a:avLst/>
          </a:prstGeom>
          <a:noFill/>
          <a:ln/>
        </p:spPr>
        <p:txBody>
          <a:bodyPr wrap="square" lIns="0" tIns="0" rIns="0" bIns="0" rtlCol="0" anchor="ctr"/>
          <a:lstStyle/>
          <a:p>
            <a:pPr indent="0" marL="0">
              <a:buNone/>
            </a:pPr>
            <a:r>
              <a:rPr lang="en-US" sz="1200" dirty="0">
                <a:solidFill>
                  <a:schemeClr val="bg2"/>
                </a:solidFill>
              </a:rPr>
              <a:t>Method: Wallace measured 20 Greek manuscripts in the National Library of Greece: on average 239 leaves and 2.9 inches thick.</a:t>
            </a:r>
            <a:endParaRPr lang="en-US" sz="1200" dirty="0"/>
          </a:p>
        </p:txBody>
      </p:sp>
      <p:sp>
        <p:nvSpPr>
          <p:cNvPr id="22" name="Text 20"/>
          <p:cNvSpPr txBox="1"/>
          <p:nvPr/>
        </p:nvSpPr>
        <p:spPr>
          <a:xfrm>
            <a:off x="457200" y="4498848"/>
            <a:ext cx="7589520" cy="274320"/>
          </a:xfrm>
          <a:prstGeom prst="rect">
            <a:avLst/>
          </a:prstGeom>
          <a:noFill/>
          <a:ln/>
        </p:spPr>
        <p:txBody>
          <a:bodyPr wrap="square" lIns="0" tIns="0" rIns="0" bIns="0" rtlCol="0" anchor="ctr"/>
          <a:lstStyle/>
          <a:p>
            <a:pPr indent="0" marL="0">
              <a:buNone/>
            </a:pPr>
            <a:r>
              <a:rPr lang="en-US" sz="1000" dirty="0">
                <a:solidFill>
                  <a:schemeClr val="bg2"/>
                </a:solidFill>
              </a:rPr>
              <a:t>Daniel B. Wallace, “How Tall Would a Stack of New Testament Manuscripts Be?” (2023); lecture “Is What We Have Now What They Wrote Then?”</a:t>
            </a:r>
            <a:endParaRPr lang="en-US" sz="1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Now to scale</a:t>
            </a:r>
            <a:endParaRPr lang="en-US" sz="3200" dirty="0"/>
          </a:p>
        </p:txBody>
      </p:sp>
      <p:sp>
        <p:nvSpPr>
          <p:cNvPr id="3" name="reference line"/>
          <p:cNvSpPr/>
          <p:nvPr/>
        </p:nvSpPr>
        <p:spPr>
          <a:xfrm>
            <a:off x="457200" y="1724638"/>
            <a:ext cx="6583680" cy="0"/>
          </a:xfrm>
          <a:prstGeom prst="line">
            <a:avLst/>
          </a:prstGeom>
          <a:noFill/>
          <a:ln w="12700">
            <a:solidFill>
              <a:schemeClr val="bg2"/>
            </a:solidFill>
            <a:prstDash val="dash"/>
          </a:ln>
        </p:spPr>
      </p:sp>
      <p:sp>
        <p:nvSpPr>
          <p:cNvPr id="4" name="Text 2"/>
          <p:cNvSpPr txBox="1"/>
          <p:nvPr/>
        </p:nvSpPr>
        <p:spPr>
          <a:xfrm>
            <a:off x="7132320" y="1541758"/>
            <a:ext cx="1645920" cy="365760"/>
          </a:xfrm>
          <a:prstGeom prst="rect">
            <a:avLst/>
          </a:prstGeom>
          <a:noFill/>
          <a:ln/>
        </p:spPr>
        <p:txBody>
          <a:bodyPr wrap="square" lIns="0" tIns="0" rIns="0" bIns="0" rtlCol="0" anchor="ctr"/>
          <a:lstStyle/>
          <a:p>
            <a:pPr indent="0" marL="0">
              <a:buNone/>
            </a:pPr>
            <a:r>
              <a:rPr lang="en-US" sz="1100" dirty="0">
                <a:solidFill>
                  <a:schemeClr val="bg2"/>
                </a:solidFill>
              </a:rPr>
              <a:t>1 mile (5,280 ft)</a:t>
            </a:r>
            <a:endParaRPr lang="en-US" sz="1100" dirty="0"/>
          </a:p>
        </p:txBody>
      </p:sp>
      <p:sp>
        <p:nvSpPr>
          <p:cNvPr id="5" name="reference line"/>
          <p:cNvSpPr/>
          <p:nvPr/>
        </p:nvSpPr>
        <p:spPr>
          <a:xfrm>
            <a:off x="457200" y="3688508"/>
            <a:ext cx="6583680" cy="0"/>
          </a:xfrm>
          <a:prstGeom prst="line">
            <a:avLst/>
          </a:prstGeom>
          <a:noFill/>
          <a:ln w="12700">
            <a:solidFill>
              <a:schemeClr val="bg2"/>
            </a:solidFill>
            <a:prstDash val="dash"/>
          </a:ln>
        </p:spPr>
      </p:sp>
      <p:sp>
        <p:nvSpPr>
          <p:cNvPr id="6" name="Text 4"/>
          <p:cNvSpPr txBox="1"/>
          <p:nvPr/>
        </p:nvSpPr>
        <p:spPr>
          <a:xfrm>
            <a:off x="7132320" y="3505628"/>
            <a:ext cx="1645920" cy="365760"/>
          </a:xfrm>
          <a:prstGeom prst="rect">
            <a:avLst/>
          </a:prstGeom>
          <a:noFill/>
          <a:ln/>
        </p:spPr>
        <p:txBody>
          <a:bodyPr wrap="square" lIns="0" tIns="0" rIns="0" bIns="0" rtlCol="0" anchor="ctr"/>
          <a:lstStyle/>
          <a:p>
            <a:pPr indent="0" marL="0">
              <a:buNone/>
            </a:pPr>
            <a:r>
              <a:rPr lang="en-US" sz="1100" dirty="0">
                <a:solidFill>
                  <a:schemeClr val="bg2"/>
                </a:solidFill>
              </a:rPr>
              <a:t>Empire State (1,454 ft)</a:t>
            </a:r>
            <a:endParaRPr lang="en-US" sz="1100" dirty="0"/>
          </a:p>
        </p:txBody>
      </p:sp>
      <p:sp>
        <p:nvSpPr>
          <p:cNvPr id="7" name="Average classical work stack"/>
          <p:cNvSpPr/>
          <p:nvPr/>
        </p:nvSpPr>
        <p:spPr>
          <a:xfrm>
            <a:off x="640080" y="4407408"/>
            <a:ext cx="1645920" cy="27432"/>
          </a:xfrm>
          <a:prstGeom prst="rect">
            <a:avLst/>
          </a:prstGeom>
          <a:solidFill>
            <a:schemeClr val="bg2"/>
          </a:solidFill>
          <a:ln/>
        </p:spPr>
      </p:sp>
      <p:sp>
        <p:nvSpPr>
          <p:cNvPr id="8" name="Text 6"/>
          <p:cNvSpPr txBox="1"/>
          <p:nvPr/>
        </p:nvSpPr>
        <p:spPr>
          <a:xfrm>
            <a:off x="640080" y="4041648"/>
            <a:ext cx="1645920" cy="320040"/>
          </a:xfrm>
          <a:prstGeom prst="rect">
            <a:avLst/>
          </a:prstGeom>
          <a:noFill/>
          <a:ln/>
        </p:spPr>
        <p:txBody>
          <a:bodyPr wrap="square" lIns="0" tIns="0" rIns="0" bIns="0" rtlCol="0" anchor="ctr"/>
          <a:lstStyle/>
          <a:p>
            <a:pPr algn="ctr" indent="0" marL="0">
              <a:buNone/>
            </a:pPr>
            <a:r>
              <a:rPr lang="en-US" sz="1600" b="1" dirty="0">
                <a:solidFill>
                  <a:schemeClr val="bg2"/>
                </a:solidFill>
              </a:rPr>
              <a:t>4 ft</a:t>
            </a:r>
            <a:endParaRPr lang="en-US" sz="1600" dirty="0"/>
          </a:p>
        </p:txBody>
      </p:sp>
      <p:sp>
        <p:nvSpPr>
          <p:cNvPr id="9" name="Text 7"/>
          <p:cNvSpPr txBox="1"/>
          <p:nvPr/>
        </p:nvSpPr>
        <p:spPr>
          <a:xfrm>
            <a:off x="457200" y="4480560"/>
            <a:ext cx="2011680" cy="274320"/>
          </a:xfrm>
          <a:prstGeom prst="rect">
            <a:avLst/>
          </a:prstGeom>
          <a:noFill/>
          <a:ln/>
        </p:spPr>
        <p:txBody>
          <a:bodyPr wrap="square" lIns="0" tIns="0" rIns="0" bIns="0" rtlCol="0" anchor="ctr"/>
          <a:lstStyle/>
          <a:p>
            <a:pPr algn="ctr" indent="0" marL="0">
              <a:buNone/>
            </a:pPr>
            <a:r>
              <a:rPr lang="en-US" sz="1200" dirty="0">
                <a:solidFill>
                  <a:schemeClr val="bg1"/>
                </a:solidFill>
              </a:rPr>
              <a:t>Average classical work</a:t>
            </a:r>
            <a:endParaRPr lang="en-US" sz="1200" dirty="0"/>
          </a:p>
        </p:txBody>
      </p:sp>
      <p:sp>
        <p:nvSpPr>
          <p:cNvPr id="10" name="NT: Greek manuscripts stack"/>
          <p:cNvSpPr/>
          <p:nvPr/>
        </p:nvSpPr>
        <p:spPr>
          <a:xfrm>
            <a:off x="2788920" y="3715199"/>
            <a:ext cx="1645920" cy="719641"/>
          </a:xfrm>
          <a:prstGeom prst="rect">
            <a:avLst/>
          </a:prstGeom>
          <a:solidFill>
            <a:schemeClr val="accent1"/>
          </a:solidFill>
          <a:ln/>
        </p:spPr>
      </p:sp>
      <p:sp>
        <p:nvSpPr>
          <p:cNvPr id="11" name="Text 9"/>
          <p:cNvSpPr txBox="1"/>
          <p:nvPr/>
        </p:nvSpPr>
        <p:spPr>
          <a:xfrm>
            <a:off x="2788920" y="3349439"/>
            <a:ext cx="1645920" cy="320040"/>
          </a:xfrm>
          <a:prstGeom prst="rect">
            <a:avLst/>
          </a:prstGeom>
          <a:noFill/>
          <a:ln/>
        </p:spPr>
        <p:txBody>
          <a:bodyPr wrap="square" lIns="0" tIns="0" rIns="0" bIns="0" rtlCol="0" anchor="ctr"/>
          <a:lstStyle/>
          <a:p>
            <a:pPr algn="ctr" indent="0" marL="0">
              <a:buNone/>
            </a:pPr>
            <a:r>
              <a:rPr lang="en-US" sz="1600" b="1" dirty="0">
                <a:solidFill>
                  <a:schemeClr val="accent1"/>
                </a:solidFill>
              </a:rPr>
              <a:t>~1,400 ft</a:t>
            </a:r>
            <a:endParaRPr lang="en-US" sz="1600" dirty="0"/>
          </a:p>
        </p:txBody>
      </p:sp>
      <p:sp>
        <p:nvSpPr>
          <p:cNvPr id="12" name="Text 10"/>
          <p:cNvSpPr txBox="1"/>
          <p:nvPr/>
        </p:nvSpPr>
        <p:spPr>
          <a:xfrm>
            <a:off x="2606040" y="4480560"/>
            <a:ext cx="2011680" cy="274320"/>
          </a:xfrm>
          <a:prstGeom prst="rect">
            <a:avLst/>
          </a:prstGeom>
          <a:noFill/>
          <a:ln/>
        </p:spPr>
        <p:txBody>
          <a:bodyPr wrap="square" lIns="0" tIns="0" rIns="0" bIns="0" rtlCol="0" anchor="ctr"/>
          <a:lstStyle/>
          <a:p>
            <a:pPr algn="ctr" indent="0" marL="0">
              <a:buNone/>
            </a:pPr>
            <a:r>
              <a:rPr lang="en-US" sz="1200" dirty="0">
                <a:solidFill>
                  <a:schemeClr val="bg1"/>
                </a:solidFill>
              </a:rPr>
              <a:t>NT: Greek manuscripts</a:t>
            </a:r>
            <a:endParaRPr lang="en-US" sz="1200" dirty="0"/>
          </a:p>
        </p:txBody>
      </p:sp>
      <p:sp>
        <p:nvSpPr>
          <p:cNvPr id="13" name="NT: all manuscripts stack"/>
          <p:cNvSpPr/>
          <p:nvPr/>
        </p:nvSpPr>
        <p:spPr>
          <a:xfrm>
            <a:off x="4937760" y="1234440"/>
            <a:ext cx="1645920" cy="3200400"/>
          </a:xfrm>
          <a:prstGeom prst="rect">
            <a:avLst/>
          </a:prstGeom>
          <a:solidFill>
            <a:schemeClr val="accent3"/>
          </a:solidFill>
          <a:ln/>
        </p:spPr>
      </p:sp>
      <p:sp>
        <p:nvSpPr>
          <p:cNvPr id="14" name="Text 12"/>
          <p:cNvSpPr txBox="1"/>
          <p:nvPr/>
        </p:nvSpPr>
        <p:spPr>
          <a:xfrm>
            <a:off x="4937760" y="868680"/>
            <a:ext cx="1645920" cy="320040"/>
          </a:xfrm>
          <a:prstGeom prst="rect">
            <a:avLst/>
          </a:prstGeom>
          <a:noFill/>
          <a:ln/>
        </p:spPr>
        <p:txBody>
          <a:bodyPr wrap="square" lIns="0" tIns="0" rIns="0" bIns="0" rtlCol="0" anchor="ctr"/>
          <a:lstStyle/>
          <a:p>
            <a:pPr algn="ctr" indent="0" marL="0">
              <a:buNone/>
            </a:pPr>
            <a:r>
              <a:rPr lang="en-US" sz="1600" b="1" dirty="0">
                <a:solidFill>
                  <a:schemeClr val="accent3"/>
                </a:solidFill>
              </a:rPr>
              <a:t>6,235 ft</a:t>
            </a:r>
            <a:endParaRPr lang="en-US" sz="1600" dirty="0"/>
          </a:p>
        </p:txBody>
      </p:sp>
      <p:sp>
        <p:nvSpPr>
          <p:cNvPr id="15" name="Text 13"/>
          <p:cNvSpPr txBox="1"/>
          <p:nvPr/>
        </p:nvSpPr>
        <p:spPr>
          <a:xfrm>
            <a:off x="4754880" y="4480560"/>
            <a:ext cx="2011680" cy="274320"/>
          </a:xfrm>
          <a:prstGeom prst="rect">
            <a:avLst/>
          </a:prstGeom>
          <a:noFill/>
          <a:ln/>
        </p:spPr>
        <p:txBody>
          <a:bodyPr wrap="square" lIns="0" tIns="0" rIns="0" bIns="0" rtlCol="0" anchor="ctr"/>
          <a:lstStyle/>
          <a:p>
            <a:pPr algn="ctr" indent="0" marL="0">
              <a:buNone/>
            </a:pPr>
            <a:r>
              <a:rPr lang="en-US" sz="1200" dirty="0">
                <a:solidFill>
                  <a:schemeClr val="bg1"/>
                </a:solidFill>
              </a:rPr>
              <a:t>NT: all manuscripts</a:t>
            </a:r>
            <a:endParaRPr lang="en-US" sz="1200" dirty="0"/>
          </a:p>
        </p:txBody>
      </p:sp>
      <p:sp>
        <p:nvSpPr>
          <p:cNvPr id="16" name="ground line"/>
          <p:cNvSpPr/>
          <p:nvPr/>
        </p:nvSpPr>
        <p:spPr>
          <a:xfrm>
            <a:off x="457200" y="4434840"/>
            <a:ext cx="6583680" cy="0"/>
          </a:xfrm>
          <a:prstGeom prst="line">
            <a:avLst/>
          </a:prstGeom>
          <a:noFill/>
          <a:ln w="19050">
            <a:solidFill>
              <a:schemeClr val="bg1"/>
            </a:solidFill>
            <a:prstDash val="solid"/>
          </a:ln>
        </p:spPr>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A pulpit next to the New Testament stack</a:t>
            </a:r>
            <a:endParaRPr lang="en-US" sz="3200" dirty="0"/>
          </a:p>
        </p:txBody>
      </p:sp>
      <p:pic>
        <p:nvPicPr>
          <p:cNvPr id="3" name="wallace_pulpit" descr="/private/tmp/claude-501/-Users-kynrek-Isolater/16221b55-4a13-4e0c-b4a5-ab49db02cd34/scratchpad/img/wallace_pulpit.jpg">    </p:cNvPr>
          <p:cNvPicPr>
            <a:picLocks noChangeAspect="1"/>
          </p:cNvPicPr>
          <p:nvPr/>
        </p:nvPicPr>
        <p:blipFill>
          <a:blip r:embed="rId1"/>
          <a:stretch>
            <a:fillRect/>
          </a:stretch>
        </p:blipFill>
        <p:spPr>
          <a:xfrm>
            <a:off x="457200" y="1197138"/>
            <a:ext cx="4206240" cy="2726365"/>
          </a:xfrm>
          <a:prstGeom prst="rect">
            <a:avLst/>
          </a:prstGeom>
        </p:spPr>
      </p:pic>
      <p:pic>
        <p:nvPicPr>
          <p:cNvPr id="4" name="wallace_scale" descr="/private/tmp/claude-501/-Users-kynrek-Isolater/16221b55-4a13-4e0c-b4a5-ab49db02cd34/scratchpad/img/wallace_scale.jpg">    </p:cNvPr>
          <p:cNvPicPr>
            <a:picLocks noChangeAspect="1"/>
          </p:cNvPicPr>
          <p:nvPr/>
        </p:nvPicPr>
        <p:blipFill>
          <a:blip r:embed="rId2"/>
          <a:stretch>
            <a:fillRect/>
          </a:stretch>
        </p:blipFill>
        <p:spPr>
          <a:xfrm>
            <a:off x="4846320" y="1136984"/>
            <a:ext cx="3840480" cy="2846672"/>
          </a:xfrm>
          <a:prstGeom prst="rect">
            <a:avLst/>
          </a:prstGeom>
        </p:spPr>
      </p:pic>
      <p:sp>
        <p:nvSpPr>
          <p:cNvPr id="5" name="Text 1"/>
          <p:cNvSpPr txBox="1"/>
          <p:nvPr/>
        </p:nvSpPr>
        <p:spPr>
          <a:xfrm>
            <a:off x="457200" y="4160520"/>
            <a:ext cx="8229600" cy="274320"/>
          </a:xfrm>
          <a:prstGeom prst="rect">
            <a:avLst/>
          </a:prstGeom>
          <a:noFill/>
          <a:ln/>
        </p:spPr>
        <p:txBody>
          <a:bodyPr wrap="square" lIns="0" tIns="0" rIns="0" bIns="0" rtlCol="0" anchor="ctr"/>
          <a:lstStyle/>
          <a:p>
            <a:pPr indent="0" marL="0">
              <a:buNone/>
            </a:pPr>
            <a:r>
              <a:rPr lang="en-US" sz="1300" i="1" dirty="0">
                <a:solidFill>
                  <a:schemeClr val="accent4"/>
                </a:solidFill>
              </a:rPr>
              <a:t>Classical work: about 4 ft of manuscripts. New Testament: about 6,235 ft, over a mile high.</a:t>
            </a:r>
            <a:endParaRPr lang="en-US" sz="1300" dirty="0"/>
          </a:p>
        </p:txBody>
      </p:sp>
      <p:sp>
        <p:nvSpPr>
          <p:cNvPr id="6" name="Text 2"/>
          <p:cNvSpPr txBox="1"/>
          <p:nvPr/>
        </p:nvSpPr>
        <p:spPr>
          <a:xfrm>
            <a:off x="457200" y="4480560"/>
            <a:ext cx="7680960" cy="274320"/>
          </a:xfrm>
          <a:prstGeom prst="rect">
            <a:avLst/>
          </a:prstGeom>
          <a:noFill/>
          <a:ln/>
        </p:spPr>
        <p:txBody>
          <a:bodyPr wrap="square" lIns="0" tIns="0" rIns="0" bIns="0" rtlCol="0" anchor="t"/>
          <a:lstStyle/>
          <a:p>
            <a:pPr indent="0" marL="0">
              <a:buNone/>
            </a:pPr>
            <a:r>
              <a:rPr lang="en-US" sz="900" dirty="0">
                <a:solidFill>
                  <a:schemeClr val="bg2"/>
                </a:solidFill>
              </a:rPr>
              <a:t>Images: Daniel B. Wallace, “Is What We Have Now What They Wrote Then?”, lecture, Dallas Theological Seminary (youtube.com/watch?v=n5AKPiBZcis)</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New Testament vs. classical authors</a:t>
            </a:r>
            <a:endParaRPr lang="en-US" sz="3200" dirty="0"/>
          </a:p>
        </p:txBody>
      </p:sp>
      <p:sp>
        <p:nvSpPr>
          <p:cNvPr id="3" name="card"/>
          <p:cNvSpPr/>
          <p:nvPr/>
        </p:nvSpPr>
        <p:spPr>
          <a:xfrm>
            <a:off x="457200" y="1371600"/>
            <a:ext cx="2560320" cy="2011680"/>
          </a:xfrm>
          <a:prstGeom prst="roundRect">
            <a:avLst>
              <a:gd name="adj" fmla="val 3636"/>
            </a:avLst>
          </a:prstGeom>
          <a:solidFill>
            <a:schemeClr val="tx2"/>
          </a:solidFill>
          <a:ln/>
        </p:spPr>
      </p:sp>
      <p:sp>
        <p:nvSpPr>
          <p:cNvPr id="4" name="Text 2"/>
          <p:cNvSpPr txBox="1"/>
          <p:nvPr/>
        </p:nvSpPr>
        <p:spPr>
          <a:xfrm>
            <a:off x="640080" y="1691640"/>
            <a:ext cx="2194560" cy="822960"/>
          </a:xfrm>
          <a:prstGeom prst="rect">
            <a:avLst/>
          </a:prstGeom>
          <a:noFill/>
          <a:ln/>
        </p:spPr>
        <p:txBody>
          <a:bodyPr wrap="square" lIns="0" tIns="0" rIns="0" bIns="0" rtlCol="0" anchor="ctr"/>
          <a:lstStyle/>
          <a:p>
            <a:pPr algn="ctr" indent="0" marL="0">
              <a:buNone/>
            </a:pPr>
            <a:r>
              <a:rPr lang="en-US" sz="4400" b="1" dirty="0">
                <a:solidFill>
                  <a:schemeClr val="accent3"/>
                </a:solidFill>
                <a:latin typeface="Cambria" pitchFamily="34" charset="0"/>
                <a:ea typeface="Cambria" pitchFamily="34" charset="-122"/>
                <a:cs typeface="Cambria" pitchFamily="34" charset="-120"/>
              </a:rPr>
              <a:t>1,000×</a:t>
            </a:r>
            <a:endParaRPr lang="en-US" sz="4400" dirty="0"/>
          </a:p>
        </p:txBody>
      </p:sp>
      <p:sp>
        <p:nvSpPr>
          <p:cNvPr id="5" name="Text 3"/>
          <p:cNvSpPr txBox="1"/>
          <p:nvPr/>
        </p:nvSpPr>
        <p:spPr>
          <a:xfrm>
            <a:off x="640080" y="2606040"/>
            <a:ext cx="2194560" cy="457200"/>
          </a:xfrm>
          <a:prstGeom prst="rect">
            <a:avLst/>
          </a:prstGeom>
          <a:noFill/>
          <a:ln/>
        </p:spPr>
        <p:txBody>
          <a:bodyPr wrap="square" lIns="0" tIns="0" rIns="0" bIns="0" rtlCol="0" anchor="ctr"/>
          <a:lstStyle/>
          <a:p>
            <a:pPr algn="ctr" indent="0" marL="0">
              <a:buNone/>
            </a:pPr>
            <a:r>
              <a:rPr lang="en-US" sz="1600" dirty="0">
                <a:solidFill>
                  <a:schemeClr val="bg2"/>
                </a:solidFill>
              </a:rPr>
              <a:t>more evidential</a:t>
            </a:r>
            <a:endParaRPr lang="en-US" sz="1600" dirty="0"/>
          </a:p>
        </p:txBody>
      </p:sp>
      <p:sp>
        <p:nvSpPr>
          <p:cNvPr id="6" name="card"/>
          <p:cNvSpPr/>
          <p:nvPr/>
        </p:nvSpPr>
        <p:spPr>
          <a:xfrm>
            <a:off x="3291840" y="1371600"/>
            <a:ext cx="2560320" cy="2011680"/>
          </a:xfrm>
          <a:prstGeom prst="roundRect">
            <a:avLst>
              <a:gd name="adj" fmla="val 3636"/>
            </a:avLst>
          </a:prstGeom>
          <a:solidFill>
            <a:schemeClr val="tx2"/>
          </a:solidFill>
          <a:ln/>
        </p:spPr>
      </p:sp>
      <p:sp>
        <p:nvSpPr>
          <p:cNvPr id="7" name="Text 5"/>
          <p:cNvSpPr txBox="1"/>
          <p:nvPr/>
        </p:nvSpPr>
        <p:spPr>
          <a:xfrm>
            <a:off x="3474720" y="1691640"/>
            <a:ext cx="2194560" cy="822960"/>
          </a:xfrm>
          <a:prstGeom prst="rect">
            <a:avLst/>
          </a:prstGeom>
          <a:noFill/>
          <a:ln/>
        </p:spPr>
        <p:txBody>
          <a:bodyPr wrap="square" lIns="0" tIns="0" rIns="0" bIns="0" rtlCol="0" anchor="ctr"/>
          <a:lstStyle/>
          <a:p>
            <a:pPr algn="ctr" indent="0" marL="0">
              <a:buNone/>
            </a:pPr>
            <a:r>
              <a:rPr lang="en-US" sz="4400" b="1" dirty="0">
                <a:solidFill>
                  <a:schemeClr val="accent3"/>
                </a:solidFill>
                <a:latin typeface="Cambria" pitchFamily="34" charset="0"/>
                <a:ea typeface="Cambria" pitchFamily="34" charset="-122"/>
                <a:cs typeface="Cambria" pitchFamily="34" charset="-120"/>
              </a:rPr>
              <a:t>1,000×</a:t>
            </a:r>
            <a:endParaRPr lang="en-US" sz="4400" dirty="0"/>
          </a:p>
        </p:txBody>
      </p:sp>
      <p:sp>
        <p:nvSpPr>
          <p:cNvPr id="8" name="Text 6"/>
          <p:cNvSpPr txBox="1"/>
          <p:nvPr/>
        </p:nvSpPr>
        <p:spPr>
          <a:xfrm>
            <a:off x="3474720" y="2606040"/>
            <a:ext cx="2194560" cy="457200"/>
          </a:xfrm>
          <a:prstGeom prst="rect">
            <a:avLst/>
          </a:prstGeom>
          <a:noFill/>
          <a:ln/>
        </p:spPr>
        <p:txBody>
          <a:bodyPr wrap="square" lIns="0" tIns="0" rIns="0" bIns="0" rtlCol="0" anchor="ctr"/>
          <a:lstStyle/>
          <a:p>
            <a:pPr algn="ctr" indent="0" marL="0">
              <a:buNone/>
            </a:pPr>
            <a:r>
              <a:rPr lang="en-US" sz="1600" dirty="0">
                <a:solidFill>
                  <a:schemeClr val="bg2"/>
                </a:solidFill>
              </a:rPr>
              <a:t>more material evidence</a:t>
            </a:r>
            <a:endParaRPr lang="en-US" sz="1600" dirty="0"/>
          </a:p>
        </p:txBody>
      </p:sp>
      <p:sp>
        <p:nvSpPr>
          <p:cNvPr id="9" name="card"/>
          <p:cNvSpPr/>
          <p:nvPr/>
        </p:nvSpPr>
        <p:spPr>
          <a:xfrm>
            <a:off x="6126480" y="1371600"/>
            <a:ext cx="2560320" cy="2011680"/>
          </a:xfrm>
          <a:prstGeom prst="roundRect">
            <a:avLst>
              <a:gd name="adj" fmla="val 3636"/>
            </a:avLst>
          </a:prstGeom>
          <a:solidFill>
            <a:schemeClr val="tx2"/>
          </a:solidFill>
          <a:ln/>
        </p:spPr>
      </p:sp>
      <p:sp>
        <p:nvSpPr>
          <p:cNvPr id="10" name="Text 8"/>
          <p:cNvSpPr txBox="1"/>
          <p:nvPr/>
        </p:nvSpPr>
        <p:spPr>
          <a:xfrm>
            <a:off x="6309360" y="1691640"/>
            <a:ext cx="2194560" cy="822960"/>
          </a:xfrm>
          <a:prstGeom prst="rect">
            <a:avLst/>
          </a:prstGeom>
          <a:noFill/>
          <a:ln/>
        </p:spPr>
        <p:txBody>
          <a:bodyPr wrap="square" lIns="0" tIns="0" rIns="0" bIns="0" rtlCol="0" anchor="ctr"/>
          <a:lstStyle/>
          <a:p>
            <a:pPr algn="ctr" indent="0" marL="0">
              <a:buNone/>
            </a:pPr>
            <a:r>
              <a:rPr lang="en-US" sz="4400" b="1" dirty="0">
                <a:solidFill>
                  <a:schemeClr val="accent3"/>
                </a:solidFill>
                <a:latin typeface="Cambria" pitchFamily="34" charset="0"/>
                <a:ea typeface="Cambria" pitchFamily="34" charset="-122"/>
                <a:cs typeface="Cambria" pitchFamily="34" charset="-120"/>
              </a:rPr>
              <a:t>1,000</a:t>
            </a:r>
            <a:endParaRPr lang="en-US" sz="4400" dirty="0"/>
          </a:p>
        </p:txBody>
      </p:sp>
      <p:sp>
        <p:nvSpPr>
          <p:cNvPr id="11" name="Text 9"/>
          <p:cNvSpPr txBox="1"/>
          <p:nvPr/>
        </p:nvSpPr>
        <p:spPr>
          <a:xfrm>
            <a:off x="6309360" y="2606040"/>
            <a:ext cx="2194560" cy="457200"/>
          </a:xfrm>
          <a:prstGeom prst="rect">
            <a:avLst/>
          </a:prstGeom>
          <a:noFill/>
          <a:ln/>
        </p:spPr>
        <p:txBody>
          <a:bodyPr wrap="square" lIns="0" tIns="0" rIns="0" bIns="0" rtlCol="0" anchor="ctr"/>
          <a:lstStyle/>
          <a:p>
            <a:pPr algn="ctr" indent="0" marL="0">
              <a:buNone/>
            </a:pPr>
            <a:r>
              <a:rPr lang="en-US" sz="1600" dirty="0">
                <a:solidFill>
                  <a:schemeClr val="bg2"/>
                </a:solidFill>
              </a:rPr>
              <a:t>years earlier, as much as</a:t>
            </a:r>
            <a:endParaRPr lang="en-US" sz="1600" dirty="0"/>
          </a:p>
        </p:txBody>
      </p:sp>
      <p:sp>
        <p:nvSpPr>
          <p:cNvPr id="12" name="Text 10"/>
          <p:cNvSpPr txBox="1"/>
          <p:nvPr/>
        </p:nvSpPr>
        <p:spPr>
          <a:xfrm>
            <a:off x="457200" y="3611880"/>
            <a:ext cx="8229600" cy="411480"/>
          </a:xfrm>
          <a:prstGeom prst="rect">
            <a:avLst/>
          </a:prstGeom>
          <a:noFill/>
          <a:ln/>
        </p:spPr>
        <p:txBody>
          <a:bodyPr wrap="square" lIns="0" tIns="0" rIns="0" bIns="0" rtlCol="0" anchor="ctr"/>
          <a:lstStyle/>
          <a:p>
            <a:pPr indent="0" marL="0">
              <a:buNone/>
            </a:pPr>
            <a:r>
              <a:rPr lang="en-US" sz="1600" i="1" dirty="0">
                <a:solidFill>
                  <a:schemeClr val="bg1"/>
                </a:solidFill>
              </a:rPr>
              <a:t>“We have more than 1,000 times the manuscript data for the NT than we do for the average Greco-Roman author.”</a:t>
            </a:r>
            <a:endParaRPr lang="en-US" sz="1600" dirty="0"/>
          </a:p>
        </p:txBody>
      </p:sp>
      <p:sp>
        <p:nvSpPr>
          <p:cNvPr id="13" name="Text 11"/>
          <p:cNvSpPr txBox="1"/>
          <p:nvPr/>
        </p:nvSpPr>
        <p:spPr>
          <a:xfrm>
            <a:off x="457200" y="4069080"/>
            <a:ext cx="8229600" cy="320040"/>
          </a:xfrm>
          <a:prstGeom prst="rect">
            <a:avLst/>
          </a:prstGeom>
          <a:noFill/>
          <a:ln/>
        </p:spPr>
        <p:txBody>
          <a:bodyPr wrap="square" lIns="0" tIns="0" rIns="0" bIns="0" rtlCol="0" anchor="ctr"/>
          <a:lstStyle/>
          <a:p>
            <a:pPr indent="0" marL="0">
              <a:buNone/>
            </a:pPr>
            <a:r>
              <a:rPr lang="en-US" sz="1100" dirty="0">
                <a:solidFill>
                  <a:schemeClr val="accent1"/>
                </a:solidFill>
              </a:rPr>
              <a:t>Daniel B. Wallace, interview with Justin Taylor, The Gospel Coalition (2012); Wallace, “Textual Criticism,” BiblicalTraining.org, lesson 3</a:t>
            </a:r>
            <a:endParaRPr lang="en-US" sz="11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When were the Gospels written?</a:t>
            </a:r>
            <a:endParaRPr lang="en-US" sz="3200" dirty="0"/>
          </a:p>
        </p:txBody>
      </p:sp>
      <p:sp>
        <p:nvSpPr>
          <p:cNvPr id="3" name="time axis"/>
          <p:cNvSpPr/>
          <p:nvPr/>
        </p:nvSpPr>
        <p:spPr>
          <a:xfrm>
            <a:off x="1920240" y="3639312"/>
            <a:ext cx="6583680" cy="0"/>
          </a:xfrm>
          <a:prstGeom prst="line">
            <a:avLst/>
          </a:prstGeom>
          <a:noFill/>
          <a:ln w="19050">
            <a:solidFill>
              <a:schemeClr val="bg2"/>
            </a:solidFill>
            <a:prstDash val="solid"/>
          </a:ln>
        </p:spPr>
      </p:sp>
      <p:sp>
        <p:nvSpPr>
          <p:cNvPr id="4" name="tick"/>
          <p:cNvSpPr/>
          <p:nvPr/>
        </p:nvSpPr>
        <p:spPr>
          <a:xfrm>
            <a:off x="2518756" y="3593592"/>
            <a:ext cx="0" cy="91440"/>
          </a:xfrm>
          <a:prstGeom prst="line">
            <a:avLst/>
          </a:prstGeom>
          <a:noFill/>
          <a:ln w="12700">
            <a:solidFill>
              <a:schemeClr val="bg2"/>
            </a:solidFill>
            <a:prstDash val="solid"/>
          </a:ln>
        </p:spPr>
      </p:sp>
      <p:sp>
        <p:nvSpPr>
          <p:cNvPr id="5" name="Text 3"/>
          <p:cNvSpPr txBox="1"/>
          <p:nvPr/>
        </p:nvSpPr>
        <p:spPr>
          <a:xfrm>
            <a:off x="2198716" y="3694176"/>
            <a:ext cx="640080" cy="201168"/>
          </a:xfrm>
          <a:prstGeom prst="rect">
            <a:avLst/>
          </a:prstGeom>
          <a:noFill/>
          <a:ln/>
        </p:spPr>
        <p:txBody>
          <a:bodyPr wrap="square" lIns="0" tIns="0" rIns="0" bIns="0" rtlCol="0" anchor="ctr"/>
          <a:lstStyle/>
          <a:p>
            <a:pPr algn="ctr" indent="0" marL="0">
              <a:buNone/>
            </a:pPr>
            <a:r>
              <a:rPr lang="en-US" sz="1000" dirty="0">
                <a:solidFill>
                  <a:schemeClr val="bg2"/>
                </a:solidFill>
              </a:rPr>
              <a:t>AD 1</a:t>
            </a:r>
            <a:endParaRPr lang="en-US" sz="1000" dirty="0"/>
          </a:p>
        </p:txBody>
      </p:sp>
      <p:sp>
        <p:nvSpPr>
          <p:cNvPr id="6" name="tick"/>
          <p:cNvSpPr/>
          <p:nvPr/>
        </p:nvSpPr>
        <p:spPr>
          <a:xfrm>
            <a:off x="3117273" y="3593592"/>
            <a:ext cx="0" cy="91440"/>
          </a:xfrm>
          <a:prstGeom prst="line">
            <a:avLst/>
          </a:prstGeom>
          <a:noFill/>
          <a:ln w="12700">
            <a:solidFill>
              <a:schemeClr val="bg2"/>
            </a:solidFill>
            <a:prstDash val="solid"/>
          </a:ln>
        </p:spPr>
      </p:sp>
      <p:sp>
        <p:nvSpPr>
          <p:cNvPr id="7" name="Text 5"/>
          <p:cNvSpPr txBox="1"/>
          <p:nvPr/>
        </p:nvSpPr>
        <p:spPr>
          <a:xfrm>
            <a:off x="2797233" y="3694176"/>
            <a:ext cx="640080" cy="201168"/>
          </a:xfrm>
          <a:prstGeom prst="rect">
            <a:avLst/>
          </a:prstGeom>
          <a:noFill/>
          <a:ln/>
        </p:spPr>
        <p:txBody>
          <a:bodyPr wrap="square" lIns="0" tIns="0" rIns="0" bIns="0" rtlCol="0" anchor="ctr"/>
          <a:lstStyle/>
          <a:p>
            <a:pPr algn="ctr" indent="0" marL="0">
              <a:buNone/>
            </a:pPr>
            <a:r>
              <a:rPr lang="en-US" sz="1000" dirty="0">
                <a:solidFill>
                  <a:schemeClr val="bg2"/>
                </a:solidFill>
              </a:rPr>
              <a:t>10</a:t>
            </a:r>
            <a:endParaRPr lang="en-US" sz="1000" dirty="0"/>
          </a:p>
        </p:txBody>
      </p:sp>
      <p:sp>
        <p:nvSpPr>
          <p:cNvPr id="8" name="tick"/>
          <p:cNvSpPr/>
          <p:nvPr/>
        </p:nvSpPr>
        <p:spPr>
          <a:xfrm>
            <a:off x="3715789" y="3593592"/>
            <a:ext cx="0" cy="91440"/>
          </a:xfrm>
          <a:prstGeom prst="line">
            <a:avLst/>
          </a:prstGeom>
          <a:noFill/>
          <a:ln w="12700">
            <a:solidFill>
              <a:schemeClr val="bg2"/>
            </a:solidFill>
            <a:prstDash val="solid"/>
          </a:ln>
        </p:spPr>
      </p:sp>
      <p:sp>
        <p:nvSpPr>
          <p:cNvPr id="9" name="Text 7"/>
          <p:cNvSpPr txBox="1"/>
          <p:nvPr/>
        </p:nvSpPr>
        <p:spPr>
          <a:xfrm>
            <a:off x="3395749" y="3694176"/>
            <a:ext cx="640080" cy="201168"/>
          </a:xfrm>
          <a:prstGeom prst="rect">
            <a:avLst/>
          </a:prstGeom>
          <a:noFill/>
          <a:ln/>
        </p:spPr>
        <p:txBody>
          <a:bodyPr wrap="square" lIns="0" tIns="0" rIns="0" bIns="0" rtlCol="0" anchor="ctr"/>
          <a:lstStyle/>
          <a:p>
            <a:pPr algn="ctr" indent="0" marL="0">
              <a:buNone/>
            </a:pPr>
            <a:r>
              <a:rPr lang="en-US" sz="1000" dirty="0">
                <a:solidFill>
                  <a:schemeClr val="bg2"/>
                </a:solidFill>
              </a:rPr>
              <a:t>20</a:t>
            </a:r>
            <a:endParaRPr lang="en-US" sz="1000" dirty="0"/>
          </a:p>
        </p:txBody>
      </p:sp>
      <p:sp>
        <p:nvSpPr>
          <p:cNvPr id="10" name="tick"/>
          <p:cNvSpPr/>
          <p:nvPr/>
        </p:nvSpPr>
        <p:spPr>
          <a:xfrm>
            <a:off x="4314305" y="3593592"/>
            <a:ext cx="0" cy="91440"/>
          </a:xfrm>
          <a:prstGeom prst="line">
            <a:avLst/>
          </a:prstGeom>
          <a:noFill/>
          <a:ln w="12700">
            <a:solidFill>
              <a:schemeClr val="bg2"/>
            </a:solidFill>
            <a:prstDash val="solid"/>
          </a:ln>
        </p:spPr>
      </p:sp>
      <p:sp>
        <p:nvSpPr>
          <p:cNvPr id="11" name="Text 9"/>
          <p:cNvSpPr txBox="1"/>
          <p:nvPr/>
        </p:nvSpPr>
        <p:spPr>
          <a:xfrm>
            <a:off x="3994265" y="3694176"/>
            <a:ext cx="640080" cy="201168"/>
          </a:xfrm>
          <a:prstGeom prst="rect">
            <a:avLst/>
          </a:prstGeom>
          <a:noFill/>
          <a:ln/>
        </p:spPr>
        <p:txBody>
          <a:bodyPr wrap="square" lIns="0" tIns="0" rIns="0" bIns="0" rtlCol="0" anchor="ctr"/>
          <a:lstStyle/>
          <a:p>
            <a:pPr algn="ctr" indent="0" marL="0">
              <a:buNone/>
            </a:pPr>
            <a:r>
              <a:rPr lang="en-US" sz="1000" dirty="0">
                <a:solidFill>
                  <a:schemeClr val="bg2"/>
                </a:solidFill>
              </a:rPr>
              <a:t>30</a:t>
            </a:r>
            <a:endParaRPr lang="en-US" sz="1000" dirty="0"/>
          </a:p>
        </p:txBody>
      </p:sp>
      <p:sp>
        <p:nvSpPr>
          <p:cNvPr id="12" name="tick"/>
          <p:cNvSpPr/>
          <p:nvPr/>
        </p:nvSpPr>
        <p:spPr>
          <a:xfrm>
            <a:off x="4912822" y="3593592"/>
            <a:ext cx="0" cy="91440"/>
          </a:xfrm>
          <a:prstGeom prst="line">
            <a:avLst/>
          </a:prstGeom>
          <a:noFill/>
          <a:ln w="12700">
            <a:solidFill>
              <a:schemeClr val="bg2"/>
            </a:solidFill>
            <a:prstDash val="solid"/>
          </a:ln>
        </p:spPr>
      </p:sp>
      <p:sp>
        <p:nvSpPr>
          <p:cNvPr id="13" name="Text 11"/>
          <p:cNvSpPr txBox="1"/>
          <p:nvPr/>
        </p:nvSpPr>
        <p:spPr>
          <a:xfrm>
            <a:off x="4592782" y="3694176"/>
            <a:ext cx="640080" cy="201168"/>
          </a:xfrm>
          <a:prstGeom prst="rect">
            <a:avLst/>
          </a:prstGeom>
          <a:noFill/>
          <a:ln/>
        </p:spPr>
        <p:txBody>
          <a:bodyPr wrap="square" lIns="0" tIns="0" rIns="0" bIns="0" rtlCol="0" anchor="ctr"/>
          <a:lstStyle/>
          <a:p>
            <a:pPr algn="ctr" indent="0" marL="0">
              <a:buNone/>
            </a:pPr>
            <a:r>
              <a:rPr lang="en-US" sz="1000" dirty="0">
                <a:solidFill>
                  <a:schemeClr val="bg2"/>
                </a:solidFill>
              </a:rPr>
              <a:t>40</a:t>
            </a:r>
            <a:endParaRPr lang="en-US" sz="1000" dirty="0"/>
          </a:p>
        </p:txBody>
      </p:sp>
      <p:sp>
        <p:nvSpPr>
          <p:cNvPr id="14" name="tick"/>
          <p:cNvSpPr/>
          <p:nvPr/>
        </p:nvSpPr>
        <p:spPr>
          <a:xfrm>
            <a:off x="5511338" y="3593592"/>
            <a:ext cx="0" cy="91440"/>
          </a:xfrm>
          <a:prstGeom prst="line">
            <a:avLst/>
          </a:prstGeom>
          <a:noFill/>
          <a:ln w="12700">
            <a:solidFill>
              <a:schemeClr val="bg2"/>
            </a:solidFill>
            <a:prstDash val="solid"/>
          </a:ln>
        </p:spPr>
      </p:sp>
      <p:sp>
        <p:nvSpPr>
          <p:cNvPr id="15" name="Text 13"/>
          <p:cNvSpPr txBox="1"/>
          <p:nvPr/>
        </p:nvSpPr>
        <p:spPr>
          <a:xfrm>
            <a:off x="5191298" y="3694176"/>
            <a:ext cx="640080" cy="201168"/>
          </a:xfrm>
          <a:prstGeom prst="rect">
            <a:avLst/>
          </a:prstGeom>
          <a:noFill/>
          <a:ln/>
        </p:spPr>
        <p:txBody>
          <a:bodyPr wrap="square" lIns="0" tIns="0" rIns="0" bIns="0" rtlCol="0" anchor="ctr"/>
          <a:lstStyle/>
          <a:p>
            <a:pPr algn="ctr" indent="0" marL="0">
              <a:buNone/>
            </a:pPr>
            <a:r>
              <a:rPr lang="en-US" sz="1000" dirty="0">
                <a:solidFill>
                  <a:schemeClr val="bg2"/>
                </a:solidFill>
              </a:rPr>
              <a:t>50</a:t>
            </a:r>
            <a:endParaRPr lang="en-US" sz="1000" dirty="0"/>
          </a:p>
        </p:txBody>
      </p:sp>
      <p:sp>
        <p:nvSpPr>
          <p:cNvPr id="16" name="tick"/>
          <p:cNvSpPr/>
          <p:nvPr/>
        </p:nvSpPr>
        <p:spPr>
          <a:xfrm>
            <a:off x="6109855" y="3593592"/>
            <a:ext cx="0" cy="91440"/>
          </a:xfrm>
          <a:prstGeom prst="line">
            <a:avLst/>
          </a:prstGeom>
          <a:noFill/>
          <a:ln w="12700">
            <a:solidFill>
              <a:schemeClr val="bg2"/>
            </a:solidFill>
            <a:prstDash val="solid"/>
          </a:ln>
        </p:spPr>
      </p:sp>
      <p:sp>
        <p:nvSpPr>
          <p:cNvPr id="17" name="Text 15"/>
          <p:cNvSpPr txBox="1"/>
          <p:nvPr/>
        </p:nvSpPr>
        <p:spPr>
          <a:xfrm>
            <a:off x="5789815" y="3694176"/>
            <a:ext cx="640080" cy="201168"/>
          </a:xfrm>
          <a:prstGeom prst="rect">
            <a:avLst/>
          </a:prstGeom>
          <a:noFill/>
          <a:ln/>
        </p:spPr>
        <p:txBody>
          <a:bodyPr wrap="square" lIns="0" tIns="0" rIns="0" bIns="0" rtlCol="0" anchor="ctr"/>
          <a:lstStyle/>
          <a:p>
            <a:pPr algn="ctr" indent="0" marL="0">
              <a:buNone/>
            </a:pPr>
            <a:r>
              <a:rPr lang="en-US" sz="1000" dirty="0">
                <a:solidFill>
                  <a:schemeClr val="bg2"/>
                </a:solidFill>
              </a:rPr>
              <a:t>60</a:t>
            </a:r>
            <a:endParaRPr lang="en-US" sz="1000" dirty="0"/>
          </a:p>
        </p:txBody>
      </p:sp>
      <p:sp>
        <p:nvSpPr>
          <p:cNvPr id="18" name="tick"/>
          <p:cNvSpPr/>
          <p:nvPr/>
        </p:nvSpPr>
        <p:spPr>
          <a:xfrm>
            <a:off x="6708371" y="3593592"/>
            <a:ext cx="0" cy="91440"/>
          </a:xfrm>
          <a:prstGeom prst="line">
            <a:avLst/>
          </a:prstGeom>
          <a:noFill/>
          <a:ln w="12700">
            <a:solidFill>
              <a:schemeClr val="bg2"/>
            </a:solidFill>
            <a:prstDash val="solid"/>
          </a:ln>
        </p:spPr>
      </p:sp>
      <p:sp>
        <p:nvSpPr>
          <p:cNvPr id="19" name="Text 17"/>
          <p:cNvSpPr txBox="1"/>
          <p:nvPr/>
        </p:nvSpPr>
        <p:spPr>
          <a:xfrm>
            <a:off x="6388331" y="3694176"/>
            <a:ext cx="640080" cy="201168"/>
          </a:xfrm>
          <a:prstGeom prst="rect">
            <a:avLst/>
          </a:prstGeom>
          <a:noFill/>
          <a:ln/>
        </p:spPr>
        <p:txBody>
          <a:bodyPr wrap="square" lIns="0" tIns="0" rIns="0" bIns="0" rtlCol="0" anchor="ctr"/>
          <a:lstStyle/>
          <a:p>
            <a:pPr algn="ctr" indent="0" marL="0">
              <a:buNone/>
            </a:pPr>
            <a:r>
              <a:rPr lang="en-US" sz="1000" dirty="0">
                <a:solidFill>
                  <a:schemeClr val="bg2"/>
                </a:solidFill>
              </a:rPr>
              <a:t>70</a:t>
            </a:r>
            <a:endParaRPr lang="en-US" sz="1000" dirty="0"/>
          </a:p>
        </p:txBody>
      </p:sp>
      <p:sp>
        <p:nvSpPr>
          <p:cNvPr id="20" name="tick"/>
          <p:cNvSpPr/>
          <p:nvPr/>
        </p:nvSpPr>
        <p:spPr>
          <a:xfrm>
            <a:off x="7306887" y="3593592"/>
            <a:ext cx="0" cy="91440"/>
          </a:xfrm>
          <a:prstGeom prst="line">
            <a:avLst/>
          </a:prstGeom>
          <a:noFill/>
          <a:ln w="12700">
            <a:solidFill>
              <a:schemeClr val="bg2"/>
            </a:solidFill>
            <a:prstDash val="solid"/>
          </a:ln>
        </p:spPr>
      </p:sp>
      <p:sp>
        <p:nvSpPr>
          <p:cNvPr id="21" name="Text 19"/>
          <p:cNvSpPr txBox="1"/>
          <p:nvPr/>
        </p:nvSpPr>
        <p:spPr>
          <a:xfrm>
            <a:off x="6986847" y="3694176"/>
            <a:ext cx="640080" cy="201168"/>
          </a:xfrm>
          <a:prstGeom prst="rect">
            <a:avLst/>
          </a:prstGeom>
          <a:noFill/>
          <a:ln/>
        </p:spPr>
        <p:txBody>
          <a:bodyPr wrap="square" lIns="0" tIns="0" rIns="0" bIns="0" rtlCol="0" anchor="ctr"/>
          <a:lstStyle/>
          <a:p>
            <a:pPr algn="ctr" indent="0" marL="0">
              <a:buNone/>
            </a:pPr>
            <a:r>
              <a:rPr lang="en-US" sz="1000" dirty="0">
                <a:solidFill>
                  <a:schemeClr val="bg2"/>
                </a:solidFill>
              </a:rPr>
              <a:t>80</a:t>
            </a:r>
            <a:endParaRPr lang="en-US" sz="1000" dirty="0"/>
          </a:p>
        </p:txBody>
      </p:sp>
      <p:sp>
        <p:nvSpPr>
          <p:cNvPr id="22" name="tick"/>
          <p:cNvSpPr/>
          <p:nvPr/>
        </p:nvSpPr>
        <p:spPr>
          <a:xfrm>
            <a:off x="7905404" y="3593592"/>
            <a:ext cx="0" cy="91440"/>
          </a:xfrm>
          <a:prstGeom prst="line">
            <a:avLst/>
          </a:prstGeom>
          <a:noFill/>
          <a:ln w="12700">
            <a:solidFill>
              <a:schemeClr val="bg2"/>
            </a:solidFill>
            <a:prstDash val="solid"/>
          </a:ln>
        </p:spPr>
      </p:sp>
      <p:sp>
        <p:nvSpPr>
          <p:cNvPr id="23" name="Text 21"/>
          <p:cNvSpPr txBox="1"/>
          <p:nvPr/>
        </p:nvSpPr>
        <p:spPr>
          <a:xfrm>
            <a:off x="7585364" y="3694176"/>
            <a:ext cx="640080" cy="201168"/>
          </a:xfrm>
          <a:prstGeom prst="rect">
            <a:avLst/>
          </a:prstGeom>
          <a:noFill/>
          <a:ln/>
        </p:spPr>
        <p:txBody>
          <a:bodyPr wrap="square" lIns="0" tIns="0" rIns="0" bIns="0" rtlCol="0" anchor="ctr"/>
          <a:lstStyle/>
          <a:p>
            <a:pPr algn="ctr" indent="0" marL="0">
              <a:buNone/>
            </a:pPr>
            <a:r>
              <a:rPr lang="en-US" sz="1000" dirty="0">
                <a:solidFill>
                  <a:schemeClr val="bg2"/>
                </a:solidFill>
              </a:rPr>
              <a:t>90</a:t>
            </a:r>
            <a:endParaRPr lang="en-US" sz="1000" dirty="0"/>
          </a:p>
        </p:txBody>
      </p:sp>
      <p:sp>
        <p:nvSpPr>
          <p:cNvPr id="24" name="tick"/>
          <p:cNvSpPr/>
          <p:nvPr/>
        </p:nvSpPr>
        <p:spPr>
          <a:xfrm>
            <a:off x="8503920" y="3593592"/>
            <a:ext cx="0" cy="91440"/>
          </a:xfrm>
          <a:prstGeom prst="line">
            <a:avLst/>
          </a:prstGeom>
          <a:noFill/>
          <a:ln w="12700">
            <a:solidFill>
              <a:schemeClr val="bg2"/>
            </a:solidFill>
            <a:prstDash val="solid"/>
          </a:ln>
        </p:spPr>
      </p:sp>
      <p:sp>
        <p:nvSpPr>
          <p:cNvPr id="25" name="Text 23"/>
          <p:cNvSpPr txBox="1"/>
          <p:nvPr/>
        </p:nvSpPr>
        <p:spPr>
          <a:xfrm>
            <a:off x="8183880" y="3694176"/>
            <a:ext cx="640080" cy="201168"/>
          </a:xfrm>
          <a:prstGeom prst="rect">
            <a:avLst/>
          </a:prstGeom>
          <a:noFill/>
          <a:ln/>
        </p:spPr>
        <p:txBody>
          <a:bodyPr wrap="square" lIns="0" tIns="0" rIns="0" bIns="0" rtlCol="0" anchor="ctr"/>
          <a:lstStyle/>
          <a:p>
            <a:pPr algn="ctr" indent="0" marL="0">
              <a:buNone/>
            </a:pPr>
            <a:r>
              <a:rPr lang="en-US" sz="1000" dirty="0">
                <a:solidFill>
                  <a:schemeClr val="bg2"/>
                </a:solidFill>
              </a:rPr>
              <a:t>100</a:t>
            </a:r>
            <a:endParaRPr lang="en-US" sz="1000" dirty="0"/>
          </a:p>
        </p:txBody>
      </p:sp>
      <p:sp>
        <p:nvSpPr>
          <p:cNvPr id="26" name="Jesus born band"/>
          <p:cNvSpPr/>
          <p:nvPr/>
        </p:nvSpPr>
        <p:spPr>
          <a:xfrm>
            <a:off x="2159647" y="1051560"/>
            <a:ext cx="119703" cy="2587752"/>
          </a:xfrm>
          <a:prstGeom prst="rect">
            <a:avLst/>
          </a:prstGeom>
          <a:solidFill>
            <a:schemeClr val="accent4">
              <a:alpha val="25000"/>
            </a:schemeClr>
          </a:solidFill>
          <a:ln/>
        </p:spPr>
      </p:sp>
      <p:sp>
        <p:nvSpPr>
          <p:cNvPr id="27" name="Text 25"/>
          <p:cNvSpPr txBox="1"/>
          <p:nvPr/>
        </p:nvSpPr>
        <p:spPr>
          <a:xfrm>
            <a:off x="2068207" y="960120"/>
            <a:ext cx="2194560" cy="237744"/>
          </a:xfrm>
          <a:prstGeom prst="rect">
            <a:avLst/>
          </a:prstGeom>
          <a:noFill/>
          <a:ln/>
        </p:spPr>
        <p:txBody>
          <a:bodyPr wrap="square" lIns="0" tIns="0" rIns="0" bIns="0" rtlCol="0" anchor="ctr"/>
          <a:lstStyle/>
          <a:p>
            <a:pPr indent="0" marL="0">
              <a:buNone/>
            </a:pPr>
            <a:r>
              <a:rPr lang="en-US" sz="1200" b="1" dirty="0">
                <a:solidFill>
                  <a:schemeClr val="accent4"/>
                </a:solidFill>
              </a:rPr>
              <a:t>Jesus born</a:t>
            </a:r>
            <a:endParaRPr lang="en-US" sz="1200" dirty="0"/>
          </a:p>
        </p:txBody>
      </p:sp>
      <p:sp>
        <p:nvSpPr>
          <p:cNvPr id="28" name="Text 26"/>
          <p:cNvSpPr txBox="1"/>
          <p:nvPr/>
        </p:nvSpPr>
        <p:spPr>
          <a:xfrm>
            <a:off x="2068207" y="1188720"/>
            <a:ext cx="2194560" cy="219456"/>
          </a:xfrm>
          <a:prstGeom prst="rect">
            <a:avLst/>
          </a:prstGeom>
          <a:noFill/>
          <a:ln/>
        </p:spPr>
        <p:txBody>
          <a:bodyPr wrap="square" lIns="0" tIns="0" rIns="0" bIns="0" rtlCol="0" anchor="ctr"/>
          <a:lstStyle/>
          <a:p>
            <a:pPr indent="0" marL="0">
              <a:buNone/>
            </a:pPr>
            <a:r>
              <a:rPr lang="en-US" sz="1100" dirty="0">
                <a:solidFill>
                  <a:schemeClr val="bg2"/>
                </a:solidFill>
              </a:rPr>
              <a:t>c. 6–4 BC</a:t>
            </a:r>
            <a:endParaRPr lang="en-US" sz="1100" dirty="0"/>
          </a:p>
        </p:txBody>
      </p:sp>
      <p:sp>
        <p:nvSpPr>
          <p:cNvPr id="29" name="Crucifixion and resurrection band"/>
          <p:cNvSpPr/>
          <p:nvPr/>
        </p:nvSpPr>
        <p:spPr>
          <a:xfrm>
            <a:off x="4314305" y="1051560"/>
            <a:ext cx="179555" cy="2587752"/>
          </a:xfrm>
          <a:prstGeom prst="rect">
            <a:avLst/>
          </a:prstGeom>
          <a:solidFill>
            <a:schemeClr val="accent2">
              <a:alpha val="25000"/>
            </a:schemeClr>
          </a:solidFill>
          <a:ln/>
        </p:spPr>
      </p:sp>
      <p:sp>
        <p:nvSpPr>
          <p:cNvPr id="30" name="Text 28"/>
          <p:cNvSpPr txBox="1"/>
          <p:nvPr/>
        </p:nvSpPr>
        <p:spPr>
          <a:xfrm>
            <a:off x="4222865" y="960120"/>
            <a:ext cx="2194560" cy="237744"/>
          </a:xfrm>
          <a:prstGeom prst="rect">
            <a:avLst/>
          </a:prstGeom>
          <a:noFill/>
          <a:ln/>
        </p:spPr>
        <p:txBody>
          <a:bodyPr wrap="square" lIns="0" tIns="0" rIns="0" bIns="0" rtlCol="0" anchor="ctr"/>
          <a:lstStyle/>
          <a:p>
            <a:pPr indent="0" marL="0">
              <a:buNone/>
            </a:pPr>
            <a:r>
              <a:rPr lang="en-US" sz="1200" b="1" dirty="0">
                <a:solidFill>
                  <a:schemeClr val="accent2"/>
                </a:solidFill>
              </a:rPr>
              <a:t>Crucifixion and resurrection</a:t>
            </a:r>
            <a:endParaRPr lang="en-US" sz="1200" dirty="0"/>
          </a:p>
        </p:txBody>
      </p:sp>
      <p:sp>
        <p:nvSpPr>
          <p:cNvPr id="31" name="Text 29"/>
          <p:cNvSpPr txBox="1"/>
          <p:nvPr/>
        </p:nvSpPr>
        <p:spPr>
          <a:xfrm>
            <a:off x="4222865" y="1188720"/>
            <a:ext cx="2194560" cy="219456"/>
          </a:xfrm>
          <a:prstGeom prst="rect">
            <a:avLst/>
          </a:prstGeom>
          <a:noFill/>
          <a:ln/>
        </p:spPr>
        <p:txBody>
          <a:bodyPr wrap="square" lIns="0" tIns="0" rIns="0" bIns="0" rtlCol="0" anchor="ctr"/>
          <a:lstStyle/>
          <a:p>
            <a:pPr indent="0" marL="0">
              <a:buNone/>
            </a:pPr>
            <a:r>
              <a:rPr lang="en-US" sz="1100" dirty="0">
                <a:solidFill>
                  <a:schemeClr val="bg2"/>
                </a:solidFill>
              </a:rPr>
              <a:t>AD 30 or 33</a:t>
            </a:r>
            <a:endParaRPr lang="en-US" sz="1100" dirty="0"/>
          </a:p>
        </p:txBody>
      </p:sp>
      <p:sp>
        <p:nvSpPr>
          <p:cNvPr id="32" name="Text 30"/>
          <p:cNvSpPr txBox="1"/>
          <p:nvPr/>
        </p:nvSpPr>
        <p:spPr>
          <a:xfrm>
            <a:off x="457200" y="1463040"/>
            <a:ext cx="1463040" cy="310896"/>
          </a:xfrm>
          <a:prstGeom prst="rect">
            <a:avLst/>
          </a:prstGeom>
          <a:noFill/>
          <a:ln/>
        </p:spPr>
        <p:txBody>
          <a:bodyPr wrap="square" lIns="0" tIns="0" rIns="0" bIns="0" rtlCol="0" anchor="ctr"/>
          <a:lstStyle/>
          <a:p>
            <a:pPr indent="0" marL="0">
              <a:buNone/>
            </a:pPr>
            <a:r>
              <a:rPr lang="en-US" sz="1300" b="1" dirty="0">
                <a:solidFill>
                  <a:schemeClr val="accent4"/>
                </a:solidFill>
              </a:rPr>
              <a:t>Creed, 1 Cor 15:3–7</a:t>
            </a:r>
            <a:endParaRPr lang="en-US" sz="1300" dirty="0"/>
          </a:p>
        </p:txBody>
      </p:sp>
      <p:sp>
        <p:nvSpPr>
          <p:cNvPr id="33" name="Creed, 1 Cor 15:3–7 date range"/>
          <p:cNvSpPr/>
          <p:nvPr/>
        </p:nvSpPr>
        <p:spPr>
          <a:xfrm>
            <a:off x="4434009" y="1517904"/>
            <a:ext cx="239407" cy="201168"/>
          </a:xfrm>
          <a:prstGeom prst="roundRect">
            <a:avLst>
              <a:gd name="adj" fmla="val 27273"/>
            </a:avLst>
          </a:prstGeom>
          <a:solidFill>
            <a:schemeClr val="accent4"/>
          </a:solidFill>
          <a:ln/>
        </p:spPr>
      </p:sp>
      <p:sp>
        <p:nvSpPr>
          <p:cNvPr id="34" name="Text 32"/>
          <p:cNvSpPr txBox="1"/>
          <p:nvPr/>
        </p:nvSpPr>
        <p:spPr>
          <a:xfrm>
            <a:off x="4783143" y="1463040"/>
            <a:ext cx="1097280" cy="310896"/>
          </a:xfrm>
          <a:prstGeom prst="rect">
            <a:avLst/>
          </a:prstGeom>
          <a:noFill/>
          <a:ln/>
        </p:spPr>
        <p:txBody>
          <a:bodyPr wrap="square" lIns="0" tIns="0" rIns="0" bIns="0" rtlCol="0" anchor="ctr"/>
          <a:lstStyle/>
          <a:p>
            <a:pPr indent="0" marL="0">
              <a:buNone/>
            </a:pPr>
            <a:r>
              <a:rPr lang="en-US" sz="1100" dirty="0">
                <a:solidFill>
                  <a:schemeClr val="bg2"/>
                </a:solidFill>
              </a:rPr>
              <a:t>c. AD 32–36</a:t>
            </a:r>
            <a:endParaRPr lang="en-US" sz="1100" dirty="0"/>
          </a:p>
        </p:txBody>
      </p:sp>
      <p:sp>
        <p:nvSpPr>
          <p:cNvPr id="35" name="Text 33"/>
          <p:cNvSpPr txBox="1"/>
          <p:nvPr/>
        </p:nvSpPr>
        <p:spPr>
          <a:xfrm>
            <a:off x="457200" y="1810512"/>
            <a:ext cx="1463040" cy="310896"/>
          </a:xfrm>
          <a:prstGeom prst="rect">
            <a:avLst/>
          </a:prstGeom>
          <a:noFill/>
          <a:ln/>
        </p:spPr>
        <p:txBody>
          <a:bodyPr wrap="square" lIns="0" tIns="0" rIns="0" bIns="0" rtlCol="0" anchor="ctr"/>
          <a:lstStyle/>
          <a:p>
            <a:pPr indent="0" marL="0">
              <a:buNone/>
            </a:pPr>
            <a:r>
              <a:rPr lang="en-US" sz="1300" b="1" dirty="0">
                <a:solidFill>
                  <a:schemeClr val="accent3"/>
                </a:solidFill>
              </a:rPr>
              <a:t>1 Corinthians</a:t>
            </a:r>
            <a:endParaRPr lang="en-US" sz="1300" dirty="0"/>
          </a:p>
        </p:txBody>
      </p:sp>
      <p:sp>
        <p:nvSpPr>
          <p:cNvPr id="36" name="1 Corinthians date range"/>
          <p:cNvSpPr/>
          <p:nvPr/>
        </p:nvSpPr>
        <p:spPr>
          <a:xfrm>
            <a:off x="5690893" y="1865376"/>
            <a:ext cx="137160" cy="201168"/>
          </a:xfrm>
          <a:prstGeom prst="roundRect">
            <a:avLst>
              <a:gd name="adj" fmla="val 40000"/>
            </a:avLst>
          </a:prstGeom>
          <a:solidFill>
            <a:schemeClr val="accent3"/>
          </a:solidFill>
          <a:ln/>
        </p:spPr>
      </p:sp>
      <p:sp>
        <p:nvSpPr>
          <p:cNvPr id="37" name="Text 35"/>
          <p:cNvSpPr txBox="1"/>
          <p:nvPr/>
        </p:nvSpPr>
        <p:spPr>
          <a:xfrm>
            <a:off x="5920324" y="1810512"/>
            <a:ext cx="1097280" cy="310896"/>
          </a:xfrm>
          <a:prstGeom prst="rect">
            <a:avLst/>
          </a:prstGeom>
          <a:noFill/>
          <a:ln/>
        </p:spPr>
        <p:txBody>
          <a:bodyPr wrap="square" lIns="0" tIns="0" rIns="0" bIns="0" rtlCol="0" anchor="ctr"/>
          <a:lstStyle/>
          <a:p>
            <a:pPr indent="0" marL="0">
              <a:buNone/>
            </a:pPr>
            <a:r>
              <a:rPr lang="en-US" sz="1100" dirty="0">
                <a:solidFill>
                  <a:schemeClr val="bg2"/>
                </a:solidFill>
              </a:rPr>
              <a:t>AD 53–55</a:t>
            </a:r>
            <a:endParaRPr lang="en-US" sz="1100" dirty="0"/>
          </a:p>
        </p:txBody>
      </p:sp>
      <p:sp>
        <p:nvSpPr>
          <p:cNvPr id="38" name="Text 36"/>
          <p:cNvSpPr txBox="1"/>
          <p:nvPr/>
        </p:nvSpPr>
        <p:spPr>
          <a:xfrm>
            <a:off x="457200" y="2157984"/>
            <a:ext cx="1463040" cy="310896"/>
          </a:xfrm>
          <a:prstGeom prst="rect">
            <a:avLst/>
          </a:prstGeom>
          <a:noFill/>
          <a:ln/>
        </p:spPr>
        <p:txBody>
          <a:bodyPr wrap="square" lIns="0" tIns="0" rIns="0" bIns="0" rtlCol="0" anchor="ctr"/>
          <a:lstStyle/>
          <a:p>
            <a:pPr indent="0" marL="0">
              <a:buNone/>
            </a:pPr>
            <a:r>
              <a:rPr lang="en-US" sz="1300" b="1" dirty="0">
                <a:solidFill>
                  <a:schemeClr val="bg1"/>
                </a:solidFill>
              </a:rPr>
              <a:t>Mark</a:t>
            </a:r>
            <a:endParaRPr lang="en-US" sz="1300" dirty="0"/>
          </a:p>
        </p:txBody>
      </p:sp>
      <p:sp>
        <p:nvSpPr>
          <p:cNvPr id="39" name="Mark date range"/>
          <p:cNvSpPr/>
          <p:nvPr/>
        </p:nvSpPr>
        <p:spPr>
          <a:xfrm>
            <a:off x="5810596" y="2212848"/>
            <a:ext cx="897775" cy="201168"/>
          </a:xfrm>
          <a:prstGeom prst="roundRect">
            <a:avLst>
              <a:gd name="adj" fmla="val 27273"/>
            </a:avLst>
          </a:prstGeom>
          <a:solidFill>
            <a:schemeClr val="accent1"/>
          </a:solidFill>
          <a:ln/>
        </p:spPr>
      </p:sp>
      <p:sp>
        <p:nvSpPr>
          <p:cNvPr id="40" name="Text 38"/>
          <p:cNvSpPr txBox="1"/>
          <p:nvPr/>
        </p:nvSpPr>
        <p:spPr>
          <a:xfrm>
            <a:off x="6818099" y="2157984"/>
            <a:ext cx="1097280" cy="310896"/>
          </a:xfrm>
          <a:prstGeom prst="rect">
            <a:avLst/>
          </a:prstGeom>
          <a:noFill/>
          <a:ln/>
        </p:spPr>
        <p:txBody>
          <a:bodyPr wrap="square" lIns="0" tIns="0" rIns="0" bIns="0" rtlCol="0" anchor="ctr"/>
          <a:lstStyle/>
          <a:p>
            <a:pPr indent="0" marL="0">
              <a:buNone/>
            </a:pPr>
            <a:r>
              <a:rPr lang="en-US" sz="1100" dirty="0">
                <a:solidFill>
                  <a:schemeClr val="bg2"/>
                </a:solidFill>
              </a:rPr>
              <a:t>AD 55–70</a:t>
            </a:r>
            <a:endParaRPr lang="en-US" sz="1100" dirty="0"/>
          </a:p>
        </p:txBody>
      </p:sp>
      <p:sp>
        <p:nvSpPr>
          <p:cNvPr id="41" name="Text 39"/>
          <p:cNvSpPr txBox="1"/>
          <p:nvPr/>
        </p:nvSpPr>
        <p:spPr>
          <a:xfrm>
            <a:off x="457200" y="2505456"/>
            <a:ext cx="1463040" cy="310896"/>
          </a:xfrm>
          <a:prstGeom prst="rect">
            <a:avLst/>
          </a:prstGeom>
          <a:noFill/>
          <a:ln/>
        </p:spPr>
        <p:txBody>
          <a:bodyPr wrap="square" lIns="0" tIns="0" rIns="0" bIns="0" rtlCol="0" anchor="ctr"/>
          <a:lstStyle/>
          <a:p>
            <a:pPr indent="0" marL="0">
              <a:buNone/>
            </a:pPr>
            <a:r>
              <a:rPr lang="en-US" sz="1300" b="1" dirty="0">
                <a:solidFill>
                  <a:schemeClr val="bg1"/>
                </a:solidFill>
              </a:rPr>
              <a:t>Matthew</a:t>
            </a:r>
            <a:endParaRPr lang="en-US" sz="1300" dirty="0"/>
          </a:p>
        </p:txBody>
      </p:sp>
      <p:sp>
        <p:nvSpPr>
          <p:cNvPr id="42" name="Matthew date range"/>
          <p:cNvSpPr/>
          <p:nvPr/>
        </p:nvSpPr>
        <p:spPr>
          <a:xfrm>
            <a:off x="6109855" y="2560320"/>
            <a:ext cx="1496291" cy="201168"/>
          </a:xfrm>
          <a:prstGeom prst="roundRect">
            <a:avLst>
              <a:gd name="adj" fmla="val 27273"/>
            </a:avLst>
          </a:prstGeom>
          <a:solidFill>
            <a:schemeClr val="accent1"/>
          </a:solidFill>
          <a:ln/>
        </p:spPr>
      </p:sp>
      <p:sp>
        <p:nvSpPr>
          <p:cNvPr id="43" name="Text 41"/>
          <p:cNvSpPr txBox="1"/>
          <p:nvPr/>
        </p:nvSpPr>
        <p:spPr>
          <a:xfrm>
            <a:off x="7715873" y="2505456"/>
            <a:ext cx="1097280" cy="310896"/>
          </a:xfrm>
          <a:prstGeom prst="rect">
            <a:avLst/>
          </a:prstGeom>
          <a:noFill/>
          <a:ln/>
        </p:spPr>
        <p:txBody>
          <a:bodyPr wrap="square" lIns="0" tIns="0" rIns="0" bIns="0" rtlCol="0" anchor="ctr"/>
          <a:lstStyle/>
          <a:p>
            <a:pPr indent="0" marL="0">
              <a:buNone/>
            </a:pPr>
            <a:r>
              <a:rPr lang="en-US" sz="1100" dirty="0">
                <a:solidFill>
                  <a:schemeClr val="bg2"/>
                </a:solidFill>
              </a:rPr>
              <a:t>AD 60–85</a:t>
            </a:r>
            <a:endParaRPr lang="en-US" sz="1100" dirty="0"/>
          </a:p>
        </p:txBody>
      </p:sp>
      <p:sp>
        <p:nvSpPr>
          <p:cNvPr id="44" name="Text 42"/>
          <p:cNvSpPr txBox="1"/>
          <p:nvPr/>
        </p:nvSpPr>
        <p:spPr>
          <a:xfrm>
            <a:off x="457200" y="2852928"/>
            <a:ext cx="1463040" cy="310896"/>
          </a:xfrm>
          <a:prstGeom prst="rect">
            <a:avLst/>
          </a:prstGeom>
          <a:noFill/>
          <a:ln/>
        </p:spPr>
        <p:txBody>
          <a:bodyPr wrap="square" lIns="0" tIns="0" rIns="0" bIns="0" rtlCol="0" anchor="ctr"/>
          <a:lstStyle/>
          <a:p>
            <a:pPr indent="0" marL="0">
              <a:buNone/>
            </a:pPr>
            <a:r>
              <a:rPr lang="en-US" sz="1300" b="1" dirty="0">
                <a:solidFill>
                  <a:schemeClr val="bg1"/>
                </a:solidFill>
              </a:rPr>
              <a:t>Luke</a:t>
            </a:r>
            <a:endParaRPr lang="en-US" sz="1300" dirty="0"/>
          </a:p>
        </p:txBody>
      </p:sp>
      <p:sp>
        <p:nvSpPr>
          <p:cNvPr id="45" name="Luke date range"/>
          <p:cNvSpPr/>
          <p:nvPr/>
        </p:nvSpPr>
        <p:spPr>
          <a:xfrm>
            <a:off x="6109855" y="2907792"/>
            <a:ext cx="1496291" cy="201168"/>
          </a:xfrm>
          <a:prstGeom prst="roundRect">
            <a:avLst>
              <a:gd name="adj" fmla="val 27273"/>
            </a:avLst>
          </a:prstGeom>
          <a:solidFill>
            <a:schemeClr val="accent1"/>
          </a:solidFill>
          <a:ln/>
        </p:spPr>
      </p:sp>
      <p:sp>
        <p:nvSpPr>
          <p:cNvPr id="46" name="Text 44"/>
          <p:cNvSpPr txBox="1"/>
          <p:nvPr/>
        </p:nvSpPr>
        <p:spPr>
          <a:xfrm>
            <a:off x="7715873" y="2852928"/>
            <a:ext cx="1097280" cy="310896"/>
          </a:xfrm>
          <a:prstGeom prst="rect">
            <a:avLst/>
          </a:prstGeom>
          <a:noFill/>
          <a:ln/>
        </p:spPr>
        <p:txBody>
          <a:bodyPr wrap="square" lIns="0" tIns="0" rIns="0" bIns="0" rtlCol="0" anchor="ctr"/>
          <a:lstStyle/>
          <a:p>
            <a:pPr indent="0" marL="0">
              <a:buNone/>
            </a:pPr>
            <a:r>
              <a:rPr lang="en-US" sz="1100" dirty="0">
                <a:solidFill>
                  <a:schemeClr val="bg2"/>
                </a:solidFill>
              </a:rPr>
              <a:t>AD 60–85</a:t>
            </a:r>
            <a:endParaRPr lang="en-US" sz="1100" dirty="0"/>
          </a:p>
        </p:txBody>
      </p:sp>
      <p:sp>
        <p:nvSpPr>
          <p:cNvPr id="47" name="Text 45"/>
          <p:cNvSpPr txBox="1"/>
          <p:nvPr/>
        </p:nvSpPr>
        <p:spPr>
          <a:xfrm>
            <a:off x="457200" y="3200400"/>
            <a:ext cx="1463040" cy="310896"/>
          </a:xfrm>
          <a:prstGeom prst="rect">
            <a:avLst/>
          </a:prstGeom>
          <a:noFill/>
          <a:ln/>
        </p:spPr>
        <p:txBody>
          <a:bodyPr wrap="square" lIns="0" tIns="0" rIns="0" bIns="0" rtlCol="0" anchor="ctr"/>
          <a:lstStyle/>
          <a:p>
            <a:pPr indent="0" marL="0">
              <a:buNone/>
            </a:pPr>
            <a:r>
              <a:rPr lang="en-US" sz="1300" b="1" dirty="0">
                <a:solidFill>
                  <a:schemeClr val="bg1"/>
                </a:solidFill>
              </a:rPr>
              <a:t>John</a:t>
            </a:r>
            <a:endParaRPr lang="en-US" sz="1300" dirty="0"/>
          </a:p>
        </p:txBody>
      </p:sp>
      <p:sp>
        <p:nvSpPr>
          <p:cNvPr id="48" name="John date range"/>
          <p:cNvSpPr/>
          <p:nvPr/>
        </p:nvSpPr>
        <p:spPr>
          <a:xfrm>
            <a:off x="7606145" y="3255264"/>
            <a:ext cx="598516" cy="201168"/>
          </a:xfrm>
          <a:prstGeom prst="roundRect">
            <a:avLst>
              <a:gd name="adj" fmla="val 27273"/>
            </a:avLst>
          </a:prstGeom>
          <a:solidFill>
            <a:schemeClr val="accent1"/>
          </a:solidFill>
          <a:ln/>
        </p:spPr>
      </p:sp>
      <p:sp>
        <p:nvSpPr>
          <p:cNvPr id="49" name="Text 47"/>
          <p:cNvSpPr txBox="1"/>
          <p:nvPr/>
        </p:nvSpPr>
        <p:spPr>
          <a:xfrm>
            <a:off x="8314390" y="3200400"/>
            <a:ext cx="1097280" cy="310896"/>
          </a:xfrm>
          <a:prstGeom prst="rect">
            <a:avLst/>
          </a:prstGeom>
          <a:noFill/>
          <a:ln/>
        </p:spPr>
        <p:txBody>
          <a:bodyPr wrap="square" lIns="0" tIns="0" rIns="0" bIns="0" rtlCol="0" anchor="ctr"/>
          <a:lstStyle/>
          <a:p>
            <a:pPr indent="0" marL="0">
              <a:buNone/>
            </a:pPr>
            <a:r>
              <a:rPr lang="en-US" sz="1100" dirty="0">
                <a:solidFill>
                  <a:schemeClr val="bg2"/>
                </a:solidFill>
              </a:rPr>
              <a:t>AD 85–95</a:t>
            </a:r>
            <a:endParaRPr lang="en-US" sz="1100" dirty="0"/>
          </a:p>
        </p:txBody>
      </p:sp>
      <p:sp>
        <p:nvSpPr>
          <p:cNvPr id="50" name="Text 48"/>
          <p:cNvSpPr txBox="1"/>
          <p:nvPr/>
        </p:nvSpPr>
        <p:spPr>
          <a:xfrm>
            <a:off x="457200" y="3931920"/>
            <a:ext cx="8229600" cy="438912"/>
          </a:xfrm>
          <a:prstGeom prst="rect">
            <a:avLst/>
          </a:prstGeom>
          <a:noFill/>
          <a:ln/>
        </p:spPr>
        <p:txBody>
          <a:bodyPr wrap="square" lIns="0" tIns="0" rIns="0" bIns="0" rtlCol="0" anchor="t"/>
          <a:lstStyle/>
          <a:p>
            <a:pPr indent="0" marL="0">
              <a:buNone/>
            </a:pPr>
            <a:r>
              <a:rPr lang="en-US" sz="1200" i="1" dirty="0">
                <a:solidFill>
                  <a:schemeClr val="bg1"/>
                </a:solidFill>
              </a:rPr>
              <a:t>“Christ died for our sins in accordance with the Scriptures, that he was buried, that he was raised on the third day in accordance with the Scriptures, and that he appeared to Cephas, then to the twelve.” </a:t>
            </a:r>
            <a:pPr indent="0" marL="0">
              <a:buNone/>
            </a:pPr>
            <a:r>
              <a:rPr lang="en-US" sz="1000" dirty="0">
                <a:solidFill>
                  <a:schemeClr val="accent4"/>
                </a:solidFill>
              </a:rPr>
              <a:t>1 Corinthians 15:3–5 (ESV)</a:t>
            </a:r>
            <a:endParaRPr lang="en-US" sz="1200" dirty="0"/>
          </a:p>
        </p:txBody>
      </p:sp>
      <p:sp>
        <p:nvSpPr>
          <p:cNvPr id="51" name="Text 49"/>
          <p:cNvSpPr txBox="1"/>
          <p:nvPr/>
        </p:nvSpPr>
        <p:spPr>
          <a:xfrm>
            <a:off x="457200" y="4407408"/>
            <a:ext cx="8229600" cy="256032"/>
          </a:xfrm>
          <a:prstGeom prst="rect">
            <a:avLst/>
          </a:prstGeom>
          <a:noFill/>
          <a:ln/>
        </p:spPr>
        <p:txBody>
          <a:bodyPr wrap="square" lIns="0" tIns="0" rIns="0" bIns="0" rtlCol="0" anchor="t"/>
          <a:lstStyle/>
          <a:p>
            <a:pPr indent="0" marL="0">
              <a:buNone/>
            </a:pPr>
            <a:r>
              <a:rPr lang="en-US" sz="1200" i="1" dirty="0">
                <a:solidFill>
                  <a:schemeClr val="bg1"/>
                </a:solidFill>
              </a:rPr>
              <a:t>“He appeared to more than five hundred brothers at one time, most of whom are still alive.” </a:t>
            </a:r>
            <a:pPr indent="0" marL="0">
              <a:buNone/>
            </a:pPr>
            <a:r>
              <a:rPr lang="en-US" sz="1000" dirty="0">
                <a:solidFill>
                  <a:schemeClr val="accent3"/>
                </a:solidFill>
              </a:rPr>
              <a:t>1 Corinthians 15:6 (ESV)</a:t>
            </a:r>
            <a:endParaRPr lang="en-US" sz="12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Written vs. earliest surviving copy</a:t>
            </a:r>
            <a:endParaRPr lang="en-US" sz="3200" dirty="0"/>
          </a:p>
        </p:txBody>
      </p:sp>
      <p:sp>
        <p:nvSpPr>
          <p:cNvPr id="3" name="time axis"/>
          <p:cNvSpPr/>
          <p:nvPr/>
        </p:nvSpPr>
        <p:spPr>
          <a:xfrm>
            <a:off x="2377440" y="3977640"/>
            <a:ext cx="6126480" cy="0"/>
          </a:xfrm>
          <a:prstGeom prst="line">
            <a:avLst/>
          </a:prstGeom>
          <a:noFill/>
          <a:ln w="19050">
            <a:solidFill>
              <a:schemeClr val="bg2"/>
            </a:solidFill>
            <a:prstDash val="solid"/>
          </a:ln>
        </p:spPr>
      </p:sp>
      <p:sp>
        <p:nvSpPr>
          <p:cNvPr id="4" name="tick"/>
          <p:cNvSpPr/>
          <p:nvPr/>
        </p:nvSpPr>
        <p:spPr>
          <a:xfrm>
            <a:off x="2377440" y="3931920"/>
            <a:ext cx="0" cy="91440"/>
          </a:xfrm>
          <a:prstGeom prst="line">
            <a:avLst/>
          </a:prstGeom>
          <a:noFill/>
          <a:ln w="12700">
            <a:solidFill>
              <a:schemeClr val="bg2"/>
            </a:solidFill>
            <a:prstDash val="solid"/>
          </a:ln>
        </p:spPr>
      </p:sp>
      <p:sp>
        <p:nvSpPr>
          <p:cNvPr id="5" name="Text 3"/>
          <p:cNvSpPr txBox="1"/>
          <p:nvPr/>
        </p:nvSpPr>
        <p:spPr>
          <a:xfrm>
            <a:off x="2011680" y="4050792"/>
            <a:ext cx="731520" cy="228600"/>
          </a:xfrm>
          <a:prstGeom prst="rect">
            <a:avLst/>
          </a:prstGeom>
          <a:noFill/>
          <a:ln/>
        </p:spPr>
        <p:txBody>
          <a:bodyPr wrap="square" lIns="0" tIns="0" rIns="0" bIns="0" rtlCol="0" anchor="ctr"/>
          <a:lstStyle/>
          <a:p>
            <a:pPr algn="ctr" indent="0" marL="0">
              <a:buNone/>
            </a:pPr>
            <a:r>
              <a:rPr lang="en-US" sz="1000" dirty="0">
                <a:solidFill>
                  <a:schemeClr val="bg2"/>
                </a:solidFill>
              </a:rPr>
              <a:t>AD 1</a:t>
            </a:r>
            <a:endParaRPr lang="en-US" sz="1000" dirty="0"/>
          </a:p>
        </p:txBody>
      </p:sp>
      <p:sp>
        <p:nvSpPr>
          <p:cNvPr id="6" name="tick"/>
          <p:cNvSpPr/>
          <p:nvPr/>
        </p:nvSpPr>
        <p:spPr>
          <a:xfrm>
            <a:off x="3398520" y="3931920"/>
            <a:ext cx="0" cy="91440"/>
          </a:xfrm>
          <a:prstGeom prst="line">
            <a:avLst/>
          </a:prstGeom>
          <a:noFill/>
          <a:ln w="12700">
            <a:solidFill>
              <a:schemeClr val="bg2"/>
            </a:solidFill>
            <a:prstDash val="solid"/>
          </a:ln>
        </p:spPr>
      </p:sp>
      <p:sp>
        <p:nvSpPr>
          <p:cNvPr id="7" name="Text 5"/>
          <p:cNvSpPr txBox="1"/>
          <p:nvPr/>
        </p:nvSpPr>
        <p:spPr>
          <a:xfrm>
            <a:off x="3032760" y="4050792"/>
            <a:ext cx="731520" cy="228600"/>
          </a:xfrm>
          <a:prstGeom prst="rect">
            <a:avLst/>
          </a:prstGeom>
          <a:noFill/>
          <a:ln/>
        </p:spPr>
        <p:txBody>
          <a:bodyPr wrap="square" lIns="0" tIns="0" rIns="0" bIns="0" rtlCol="0" anchor="ctr"/>
          <a:lstStyle/>
          <a:p>
            <a:pPr algn="ctr" indent="0" marL="0">
              <a:buNone/>
            </a:pPr>
            <a:r>
              <a:rPr lang="en-US" sz="1000" dirty="0">
                <a:solidFill>
                  <a:schemeClr val="bg2"/>
                </a:solidFill>
              </a:rPr>
              <a:t>AD 50</a:t>
            </a:r>
            <a:endParaRPr lang="en-US" sz="1000" dirty="0"/>
          </a:p>
        </p:txBody>
      </p:sp>
      <p:sp>
        <p:nvSpPr>
          <p:cNvPr id="8" name="tick"/>
          <p:cNvSpPr/>
          <p:nvPr/>
        </p:nvSpPr>
        <p:spPr>
          <a:xfrm>
            <a:off x="4419600" y="3931920"/>
            <a:ext cx="0" cy="91440"/>
          </a:xfrm>
          <a:prstGeom prst="line">
            <a:avLst/>
          </a:prstGeom>
          <a:noFill/>
          <a:ln w="12700">
            <a:solidFill>
              <a:schemeClr val="bg2"/>
            </a:solidFill>
            <a:prstDash val="solid"/>
          </a:ln>
        </p:spPr>
      </p:sp>
      <p:sp>
        <p:nvSpPr>
          <p:cNvPr id="9" name="Text 7"/>
          <p:cNvSpPr txBox="1"/>
          <p:nvPr/>
        </p:nvSpPr>
        <p:spPr>
          <a:xfrm>
            <a:off x="4053840" y="4050792"/>
            <a:ext cx="731520" cy="228600"/>
          </a:xfrm>
          <a:prstGeom prst="rect">
            <a:avLst/>
          </a:prstGeom>
          <a:noFill/>
          <a:ln/>
        </p:spPr>
        <p:txBody>
          <a:bodyPr wrap="square" lIns="0" tIns="0" rIns="0" bIns="0" rtlCol="0" anchor="ctr"/>
          <a:lstStyle/>
          <a:p>
            <a:pPr algn="ctr" indent="0" marL="0">
              <a:buNone/>
            </a:pPr>
            <a:r>
              <a:rPr lang="en-US" sz="1000" dirty="0">
                <a:solidFill>
                  <a:schemeClr val="bg2"/>
                </a:solidFill>
              </a:rPr>
              <a:t>AD 100</a:t>
            </a:r>
            <a:endParaRPr lang="en-US" sz="1000" dirty="0"/>
          </a:p>
        </p:txBody>
      </p:sp>
      <p:sp>
        <p:nvSpPr>
          <p:cNvPr id="10" name="tick"/>
          <p:cNvSpPr/>
          <p:nvPr/>
        </p:nvSpPr>
        <p:spPr>
          <a:xfrm>
            <a:off x="5440680" y="3931920"/>
            <a:ext cx="0" cy="91440"/>
          </a:xfrm>
          <a:prstGeom prst="line">
            <a:avLst/>
          </a:prstGeom>
          <a:noFill/>
          <a:ln w="12700">
            <a:solidFill>
              <a:schemeClr val="bg2"/>
            </a:solidFill>
            <a:prstDash val="solid"/>
          </a:ln>
        </p:spPr>
      </p:sp>
      <p:sp>
        <p:nvSpPr>
          <p:cNvPr id="11" name="Text 9"/>
          <p:cNvSpPr txBox="1"/>
          <p:nvPr/>
        </p:nvSpPr>
        <p:spPr>
          <a:xfrm>
            <a:off x="5074920" y="4050792"/>
            <a:ext cx="731520" cy="228600"/>
          </a:xfrm>
          <a:prstGeom prst="rect">
            <a:avLst/>
          </a:prstGeom>
          <a:noFill/>
          <a:ln/>
        </p:spPr>
        <p:txBody>
          <a:bodyPr wrap="square" lIns="0" tIns="0" rIns="0" bIns="0" rtlCol="0" anchor="ctr"/>
          <a:lstStyle/>
          <a:p>
            <a:pPr algn="ctr" indent="0" marL="0">
              <a:buNone/>
            </a:pPr>
            <a:r>
              <a:rPr lang="en-US" sz="1000" dirty="0">
                <a:solidFill>
                  <a:schemeClr val="bg2"/>
                </a:solidFill>
              </a:rPr>
              <a:t>AD 150</a:t>
            </a:r>
            <a:endParaRPr lang="en-US" sz="1000" dirty="0"/>
          </a:p>
        </p:txBody>
      </p:sp>
      <p:sp>
        <p:nvSpPr>
          <p:cNvPr id="12" name="tick"/>
          <p:cNvSpPr/>
          <p:nvPr/>
        </p:nvSpPr>
        <p:spPr>
          <a:xfrm>
            <a:off x="6461760" y="3931920"/>
            <a:ext cx="0" cy="91440"/>
          </a:xfrm>
          <a:prstGeom prst="line">
            <a:avLst/>
          </a:prstGeom>
          <a:noFill/>
          <a:ln w="12700">
            <a:solidFill>
              <a:schemeClr val="bg2"/>
            </a:solidFill>
            <a:prstDash val="solid"/>
          </a:ln>
        </p:spPr>
      </p:sp>
      <p:sp>
        <p:nvSpPr>
          <p:cNvPr id="13" name="Text 11"/>
          <p:cNvSpPr txBox="1"/>
          <p:nvPr/>
        </p:nvSpPr>
        <p:spPr>
          <a:xfrm>
            <a:off x="6096000" y="4050792"/>
            <a:ext cx="731520" cy="228600"/>
          </a:xfrm>
          <a:prstGeom prst="rect">
            <a:avLst/>
          </a:prstGeom>
          <a:noFill/>
          <a:ln/>
        </p:spPr>
        <p:txBody>
          <a:bodyPr wrap="square" lIns="0" tIns="0" rIns="0" bIns="0" rtlCol="0" anchor="ctr"/>
          <a:lstStyle/>
          <a:p>
            <a:pPr algn="ctr" indent="0" marL="0">
              <a:buNone/>
            </a:pPr>
            <a:r>
              <a:rPr lang="en-US" sz="1000" dirty="0">
                <a:solidFill>
                  <a:schemeClr val="bg2"/>
                </a:solidFill>
              </a:rPr>
              <a:t>AD 200</a:t>
            </a:r>
            <a:endParaRPr lang="en-US" sz="1000" dirty="0"/>
          </a:p>
        </p:txBody>
      </p:sp>
      <p:sp>
        <p:nvSpPr>
          <p:cNvPr id="14" name="tick"/>
          <p:cNvSpPr/>
          <p:nvPr/>
        </p:nvSpPr>
        <p:spPr>
          <a:xfrm>
            <a:off x="7482840" y="3931920"/>
            <a:ext cx="0" cy="91440"/>
          </a:xfrm>
          <a:prstGeom prst="line">
            <a:avLst/>
          </a:prstGeom>
          <a:noFill/>
          <a:ln w="12700">
            <a:solidFill>
              <a:schemeClr val="bg2"/>
            </a:solidFill>
            <a:prstDash val="solid"/>
          </a:ln>
        </p:spPr>
      </p:sp>
      <p:sp>
        <p:nvSpPr>
          <p:cNvPr id="15" name="Text 13"/>
          <p:cNvSpPr txBox="1"/>
          <p:nvPr/>
        </p:nvSpPr>
        <p:spPr>
          <a:xfrm>
            <a:off x="7117080" y="4050792"/>
            <a:ext cx="731520" cy="228600"/>
          </a:xfrm>
          <a:prstGeom prst="rect">
            <a:avLst/>
          </a:prstGeom>
          <a:noFill/>
          <a:ln/>
        </p:spPr>
        <p:txBody>
          <a:bodyPr wrap="square" lIns="0" tIns="0" rIns="0" bIns="0" rtlCol="0" anchor="ctr"/>
          <a:lstStyle/>
          <a:p>
            <a:pPr algn="ctr" indent="0" marL="0">
              <a:buNone/>
            </a:pPr>
            <a:r>
              <a:rPr lang="en-US" sz="1000" dirty="0">
                <a:solidFill>
                  <a:schemeClr val="bg2"/>
                </a:solidFill>
              </a:rPr>
              <a:t>AD 250</a:t>
            </a:r>
            <a:endParaRPr lang="en-US" sz="1000" dirty="0"/>
          </a:p>
        </p:txBody>
      </p:sp>
      <p:sp>
        <p:nvSpPr>
          <p:cNvPr id="16" name="tick"/>
          <p:cNvSpPr/>
          <p:nvPr/>
        </p:nvSpPr>
        <p:spPr>
          <a:xfrm>
            <a:off x="8503920" y="3931920"/>
            <a:ext cx="0" cy="91440"/>
          </a:xfrm>
          <a:prstGeom prst="line">
            <a:avLst/>
          </a:prstGeom>
          <a:noFill/>
          <a:ln w="12700">
            <a:solidFill>
              <a:schemeClr val="bg2"/>
            </a:solidFill>
            <a:prstDash val="solid"/>
          </a:ln>
        </p:spPr>
      </p:sp>
      <p:sp>
        <p:nvSpPr>
          <p:cNvPr id="17" name="Text 15"/>
          <p:cNvSpPr txBox="1"/>
          <p:nvPr/>
        </p:nvSpPr>
        <p:spPr>
          <a:xfrm>
            <a:off x="8138160" y="4050792"/>
            <a:ext cx="731520" cy="228600"/>
          </a:xfrm>
          <a:prstGeom prst="rect">
            <a:avLst/>
          </a:prstGeom>
          <a:noFill/>
          <a:ln/>
        </p:spPr>
        <p:txBody>
          <a:bodyPr wrap="square" lIns="0" tIns="0" rIns="0" bIns="0" rtlCol="0" anchor="ctr"/>
          <a:lstStyle/>
          <a:p>
            <a:pPr algn="ctr" indent="0" marL="0">
              <a:buNone/>
            </a:pPr>
            <a:r>
              <a:rPr lang="en-US" sz="1000" dirty="0">
                <a:solidFill>
                  <a:schemeClr val="bg2"/>
                </a:solidFill>
              </a:rPr>
              <a:t>AD 300</a:t>
            </a:r>
            <a:endParaRPr lang="en-US" sz="1000" dirty="0"/>
          </a:p>
        </p:txBody>
      </p:sp>
      <p:sp>
        <p:nvSpPr>
          <p:cNvPr id="18" name="Text 16"/>
          <p:cNvSpPr txBox="1"/>
          <p:nvPr/>
        </p:nvSpPr>
        <p:spPr>
          <a:xfrm>
            <a:off x="3154680" y="1005840"/>
            <a:ext cx="1188720" cy="228600"/>
          </a:xfrm>
          <a:prstGeom prst="rect">
            <a:avLst/>
          </a:prstGeom>
          <a:noFill/>
          <a:ln/>
        </p:spPr>
        <p:txBody>
          <a:bodyPr wrap="square" lIns="0" tIns="0" rIns="0" bIns="0" rtlCol="0" anchor="ctr"/>
          <a:lstStyle/>
          <a:p>
            <a:pPr indent="0" marL="0">
              <a:buNone/>
            </a:pPr>
            <a:r>
              <a:rPr lang="en-US" sz="1000" b="1" spc="200" kern="0" dirty="0">
                <a:solidFill>
                  <a:schemeClr val="accent1"/>
                </a:solidFill>
              </a:rPr>
              <a:t>WRITTEN</a:t>
            </a:r>
            <a:endParaRPr lang="en-US" sz="1000" dirty="0"/>
          </a:p>
        </p:txBody>
      </p:sp>
      <p:sp>
        <p:nvSpPr>
          <p:cNvPr id="19" name="Text 17"/>
          <p:cNvSpPr txBox="1"/>
          <p:nvPr/>
        </p:nvSpPr>
        <p:spPr>
          <a:xfrm>
            <a:off x="4572000" y="1005840"/>
            <a:ext cx="3200400" cy="228600"/>
          </a:xfrm>
          <a:prstGeom prst="rect">
            <a:avLst/>
          </a:prstGeom>
          <a:noFill/>
          <a:ln/>
        </p:spPr>
        <p:txBody>
          <a:bodyPr wrap="square" lIns="0" tIns="0" rIns="0" bIns="0" rtlCol="0" anchor="ctr"/>
          <a:lstStyle/>
          <a:p>
            <a:pPr indent="0" marL="0">
              <a:buNone/>
            </a:pPr>
            <a:r>
              <a:rPr lang="en-US" sz="1000" b="1" spc="200" kern="0" dirty="0">
                <a:solidFill>
                  <a:schemeClr val="accent3"/>
                </a:solidFill>
              </a:rPr>
              <a:t>EARLIEST COPY (CSNTM DATE)</a:t>
            </a:r>
            <a:endParaRPr lang="en-US" sz="1000" dirty="0"/>
          </a:p>
        </p:txBody>
      </p:sp>
      <p:sp>
        <p:nvSpPr>
          <p:cNvPr id="20" name="Text 18"/>
          <p:cNvSpPr txBox="1"/>
          <p:nvPr/>
        </p:nvSpPr>
        <p:spPr>
          <a:xfrm>
            <a:off x="457200" y="1371600"/>
            <a:ext cx="914400" cy="365760"/>
          </a:xfrm>
          <a:prstGeom prst="rect">
            <a:avLst/>
          </a:prstGeom>
          <a:noFill/>
          <a:ln/>
        </p:spPr>
        <p:txBody>
          <a:bodyPr wrap="square" lIns="0" tIns="0" rIns="0" bIns="0" rtlCol="0" anchor="ctr"/>
          <a:lstStyle/>
          <a:p>
            <a:pPr indent="0" marL="0">
              <a:buNone/>
            </a:pPr>
            <a:r>
              <a:rPr lang="en-US" sz="1500" b="1" dirty="0">
                <a:solidFill>
                  <a:schemeClr val="bg1"/>
                </a:solidFill>
              </a:rPr>
              <a:t>Matthew</a:t>
            </a:r>
            <a:endParaRPr lang="en-US" sz="1500" dirty="0"/>
          </a:p>
        </p:txBody>
      </p:sp>
      <p:sp>
        <p:nvSpPr>
          <p:cNvPr id="21" name="Text 19"/>
          <p:cNvSpPr txBox="1"/>
          <p:nvPr/>
        </p:nvSpPr>
        <p:spPr>
          <a:xfrm>
            <a:off x="1325880" y="1371600"/>
            <a:ext cx="1005840" cy="365760"/>
          </a:xfrm>
          <a:prstGeom prst="rect">
            <a:avLst/>
          </a:prstGeom>
          <a:noFill/>
          <a:ln/>
        </p:spPr>
        <p:txBody>
          <a:bodyPr wrap="square" lIns="0" tIns="0" rIns="0" bIns="0" rtlCol="0" anchor="ctr"/>
          <a:lstStyle/>
          <a:p>
            <a:pPr indent="0" marL="0">
              <a:buNone/>
            </a:pPr>
            <a:r>
              <a:rPr lang="en-US" sz="1200" dirty="0">
                <a:solidFill>
                  <a:schemeClr val="accent3"/>
                </a:solidFill>
              </a:rPr>
              <a:t>P104</a:t>
            </a:r>
            <a:endParaRPr lang="en-US" sz="1200" dirty="0"/>
          </a:p>
        </p:txBody>
      </p:sp>
      <p:sp>
        <p:nvSpPr>
          <p:cNvPr id="22" name="Matthew written"/>
          <p:cNvSpPr/>
          <p:nvPr/>
        </p:nvSpPr>
        <p:spPr>
          <a:xfrm>
            <a:off x="3602736" y="1444752"/>
            <a:ext cx="510540" cy="219456"/>
          </a:xfrm>
          <a:prstGeom prst="roundRect">
            <a:avLst>
              <a:gd name="adj" fmla="val 25000"/>
            </a:avLst>
          </a:prstGeom>
          <a:solidFill>
            <a:schemeClr val="accent1"/>
          </a:solidFill>
          <a:ln/>
        </p:spPr>
      </p:sp>
      <p:sp>
        <p:nvSpPr>
          <p:cNvPr id="23" name="Matthew gap"/>
          <p:cNvSpPr/>
          <p:nvPr/>
        </p:nvSpPr>
        <p:spPr>
          <a:xfrm>
            <a:off x="4113276" y="1554480"/>
            <a:ext cx="306324" cy="0"/>
          </a:xfrm>
          <a:prstGeom prst="line">
            <a:avLst/>
          </a:prstGeom>
          <a:noFill/>
          <a:ln w="12700">
            <a:solidFill>
              <a:schemeClr val="bg2"/>
            </a:solidFill>
            <a:prstDash val="dash"/>
          </a:ln>
        </p:spPr>
      </p:sp>
      <p:sp>
        <p:nvSpPr>
          <p:cNvPr id="24" name="Matthew earliest copy"/>
          <p:cNvSpPr/>
          <p:nvPr/>
        </p:nvSpPr>
        <p:spPr>
          <a:xfrm>
            <a:off x="4419600" y="1444752"/>
            <a:ext cx="2042160" cy="219456"/>
          </a:xfrm>
          <a:prstGeom prst="roundRect">
            <a:avLst>
              <a:gd name="adj" fmla="val 25000"/>
            </a:avLst>
          </a:prstGeom>
          <a:solidFill>
            <a:schemeClr val="accent3"/>
          </a:solidFill>
          <a:ln/>
        </p:spPr>
      </p:sp>
      <p:sp>
        <p:nvSpPr>
          <p:cNvPr id="25" name="Text 23"/>
          <p:cNvSpPr txBox="1"/>
          <p:nvPr/>
        </p:nvSpPr>
        <p:spPr>
          <a:xfrm>
            <a:off x="4419600" y="1435608"/>
            <a:ext cx="2042160" cy="237744"/>
          </a:xfrm>
          <a:prstGeom prst="rect">
            <a:avLst/>
          </a:prstGeom>
          <a:noFill/>
          <a:ln/>
        </p:spPr>
        <p:txBody>
          <a:bodyPr wrap="square" lIns="0" tIns="0" rIns="0" bIns="0" rtlCol="0" anchor="ctr"/>
          <a:lstStyle/>
          <a:p>
            <a:pPr algn="ctr" indent="0" marL="0">
              <a:buNone/>
            </a:pPr>
            <a:r>
              <a:rPr lang="en-US" sz="1000" b="1" dirty="0">
                <a:solidFill>
                  <a:schemeClr val="tx1"/>
                </a:solidFill>
              </a:rPr>
              <a:t>2nd century</a:t>
            </a:r>
            <a:endParaRPr lang="en-US" sz="1000" dirty="0"/>
          </a:p>
        </p:txBody>
      </p:sp>
      <p:sp>
        <p:nvSpPr>
          <p:cNvPr id="26" name="Text 24"/>
          <p:cNvSpPr txBox="1"/>
          <p:nvPr/>
        </p:nvSpPr>
        <p:spPr>
          <a:xfrm>
            <a:off x="457200" y="1993392"/>
            <a:ext cx="914400" cy="365760"/>
          </a:xfrm>
          <a:prstGeom prst="rect">
            <a:avLst/>
          </a:prstGeom>
          <a:noFill/>
          <a:ln/>
        </p:spPr>
        <p:txBody>
          <a:bodyPr wrap="square" lIns="0" tIns="0" rIns="0" bIns="0" rtlCol="0" anchor="ctr"/>
          <a:lstStyle/>
          <a:p>
            <a:pPr indent="0" marL="0">
              <a:buNone/>
            </a:pPr>
            <a:r>
              <a:rPr lang="en-US" sz="1500" b="1" dirty="0">
                <a:solidFill>
                  <a:schemeClr val="bg1"/>
                </a:solidFill>
              </a:rPr>
              <a:t>Mark</a:t>
            </a:r>
            <a:endParaRPr lang="en-US" sz="1500" dirty="0"/>
          </a:p>
        </p:txBody>
      </p:sp>
      <p:sp>
        <p:nvSpPr>
          <p:cNvPr id="27" name="Text 25"/>
          <p:cNvSpPr txBox="1"/>
          <p:nvPr/>
        </p:nvSpPr>
        <p:spPr>
          <a:xfrm>
            <a:off x="1325880" y="1993392"/>
            <a:ext cx="1005840" cy="365760"/>
          </a:xfrm>
          <a:prstGeom prst="rect">
            <a:avLst/>
          </a:prstGeom>
          <a:noFill/>
          <a:ln/>
        </p:spPr>
        <p:txBody>
          <a:bodyPr wrap="square" lIns="0" tIns="0" rIns="0" bIns="0" rtlCol="0" anchor="ctr"/>
          <a:lstStyle/>
          <a:p>
            <a:pPr indent="0" marL="0">
              <a:buNone/>
            </a:pPr>
            <a:r>
              <a:rPr lang="en-US" sz="1200" dirty="0">
                <a:solidFill>
                  <a:schemeClr val="accent3"/>
                </a:solidFill>
              </a:rPr>
              <a:t>P45</a:t>
            </a:r>
            <a:endParaRPr lang="en-US" sz="1200" dirty="0"/>
          </a:p>
        </p:txBody>
      </p:sp>
      <p:sp>
        <p:nvSpPr>
          <p:cNvPr id="28" name="Mark written"/>
          <p:cNvSpPr/>
          <p:nvPr/>
        </p:nvSpPr>
        <p:spPr>
          <a:xfrm>
            <a:off x="3500628" y="2066544"/>
            <a:ext cx="306324" cy="219456"/>
          </a:xfrm>
          <a:prstGeom prst="roundRect">
            <a:avLst>
              <a:gd name="adj" fmla="val 25000"/>
            </a:avLst>
          </a:prstGeom>
          <a:solidFill>
            <a:schemeClr val="accent1"/>
          </a:solidFill>
          <a:ln/>
        </p:spPr>
      </p:sp>
      <p:sp>
        <p:nvSpPr>
          <p:cNvPr id="29" name="Mark gap"/>
          <p:cNvSpPr/>
          <p:nvPr/>
        </p:nvSpPr>
        <p:spPr>
          <a:xfrm>
            <a:off x="3806952" y="2176272"/>
            <a:ext cx="2654808" cy="0"/>
          </a:xfrm>
          <a:prstGeom prst="line">
            <a:avLst/>
          </a:prstGeom>
          <a:noFill/>
          <a:ln w="12700">
            <a:solidFill>
              <a:schemeClr val="bg2"/>
            </a:solidFill>
            <a:prstDash val="dash"/>
          </a:ln>
        </p:spPr>
      </p:sp>
      <p:sp>
        <p:nvSpPr>
          <p:cNvPr id="30" name="Mark earliest copy"/>
          <p:cNvSpPr/>
          <p:nvPr/>
        </p:nvSpPr>
        <p:spPr>
          <a:xfrm>
            <a:off x="6461760" y="2066544"/>
            <a:ext cx="2042160" cy="219456"/>
          </a:xfrm>
          <a:prstGeom prst="roundRect">
            <a:avLst>
              <a:gd name="adj" fmla="val 25000"/>
            </a:avLst>
          </a:prstGeom>
          <a:solidFill>
            <a:schemeClr val="accent3"/>
          </a:solidFill>
          <a:ln/>
        </p:spPr>
      </p:sp>
      <p:sp>
        <p:nvSpPr>
          <p:cNvPr id="31" name="Text 29"/>
          <p:cNvSpPr txBox="1"/>
          <p:nvPr/>
        </p:nvSpPr>
        <p:spPr>
          <a:xfrm>
            <a:off x="6461760" y="2057400"/>
            <a:ext cx="2042160" cy="237744"/>
          </a:xfrm>
          <a:prstGeom prst="rect">
            <a:avLst/>
          </a:prstGeom>
          <a:noFill/>
          <a:ln/>
        </p:spPr>
        <p:txBody>
          <a:bodyPr wrap="square" lIns="0" tIns="0" rIns="0" bIns="0" rtlCol="0" anchor="ctr"/>
          <a:lstStyle/>
          <a:p>
            <a:pPr algn="ctr" indent="0" marL="0">
              <a:buNone/>
            </a:pPr>
            <a:r>
              <a:rPr lang="en-US" sz="1000" b="1" dirty="0">
                <a:solidFill>
                  <a:schemeClr val="tx1"/>
                </a:solidFill>
              </a:rPr>
              <a:t>3rd century</a:t>
            </a:r>
            <a:endParaRPr lang="en-US" sz="1000" dirty="0"/>
          </a:p>
        </p:txBody>
      </p:sp>
      <p:sp>
        <p:nvSpPr>
          <p:cNvPr id="32" name="Text 30"/>
          <p:cNvSpPr txBox="1"/>
          <p:nvPr/>
        </p:nvSpPr>
        <p:spPr>
          <a:xfrm>
            <a:off x="457200" y="2615184"/>
            <a:ext cx="914400" cy="365760"/>
          </a:xfrm>
          <a:prstGeom prst="rect">
            <a:avLst/>
          </a:prstGeom>
          <a:noFill/>
          <a:ln/>
        </p:spPr>
        <p:txBody>
          <a:bodyPr wrap="square" lIns="0" tIns="0" rIns="0" bIns="0" rtlCol="0" anchor="ctr"/>
          <a:lstStyle/>
          <a:p>
            <a:pPr indent="0" marL="0">
              <a:buNone/>
            </a:pPr>
            <a:r>
              <a:rPr lang="en-US" sz="1500" b="1" dirty="0">
                <a:solidFill>
                  <a:schemeClr val="bg1"/>
                </a:solidFill>
              </a:rPr>
              <a:t>Luke</a:t>
            </a:r>
            <a:endParaRPr lang="en-US" sz="1500" dirty="0"/>
          </a:p>
        </p:txBody>
      </p:sp>
      <p:sp>
        <p:nvSpPr>
          <p:cNvPr id="33" name="Text 31"/>
          <p:cNvSpPr txBox="1"/>
          <p:nvPr/>
        </p:nvSpPr>
        <p:spPr>
          <a:xfrm>
            <a:off x="1325880" y="2615184"/>
            <a:ext cx="1005840" cy="365760"/>
          </a:xfrm>
          <a:prstGeom prst="rect">
            <a:avLst/>
          </a:prstGeom>
          <a:noFill/>
          <a:ln/>
        </p:spPr>
        <p:txBody>
          <a:bodyPr wrap="square" lIns="0" tIns="0" rIns="0" bIns="0" rtlCol="0" anchor="ctr"/>
          <a:lstStyle/>
          <a:p>
            <a:pPr indent="0" marL="0">
              <a:buNone/>
            </a:pPr>
            <a:r>
              <a:rPr lang="en-US" sz="1200" dirty="0">
                <a:solidFill>
                  <a:schemeClr val="accent3"/>
                </a:solidFill>
              </a:rPr>
              <a:t>P4, P75</a:t>
            </a:r>
            <a:endParaRPr lang="en-US" sz="1200" dirty="0"/>
          </a:p>
        </p:txBody>
      </p:sp>
      <p:sp>
        <p:nvSpPr>
          <p:cNvPr id="34" name="Luke written"/>
          <p:cNvSpPr/>
          <p:nvPr/>
        </p:nvSpPr>
        <p:spPr>
          <a:xfrm>
            <a:off x="3602736" y="2688336"/>
            <a:ext cx="510540" cy="219456"/>
          </a:xfrm>
          <a:prstGeom prst="roundRect">
            <a:avLst>
              <a:gd name="adj" fmla="val 25000"/>
            </a:avLst>
          </a:prstGeom>
          <a:solidFill>
            <a:schemeClr val="accent1"/>
          </a:solidFill>
          <a:ln/>
        </p:spPr>
      </p:sp>
      <p:sp>
        <p:nvSpPr>
          <p:cNvPr id="35" name="Luke gap"/>
          <p:cNvSpPr/>
          <p:nvPr/>
        </p:nvSpPr>
        <p:spPr>
          <a:xfrm>
            <a:off x="4113276" y="2798064"/>
            <a:ext cx="2348484" cy="0"/>
          </a:xfrm>
          <a:prstGeom prst="line">
            <a:avLst/>
          </a:prstGeom>
          <a:noFill/>
          <a:ln w="12700">
            <a:solidFill>
              <a:schemeClr val="bg2"/>
            </a:solidFill>
            <a:prstDash val="dash"/>
          </a:ln>
        </p:spPr>
      </p:sp>
      <p:sp>
        <p:nvSpPr>
          <p:cNvPr id="36" name="Luke earliest copy"/>
          <p:cNvSpPr/>
          <p:nvPr/>
        </p:nvSpPr>
        <p:spPr>
          <a:xfrm>
            <a:off x="6461760" y="2688336"/>
            <a:ext cx="2042160" cy="219456"/>
          </a:xfrm>
          <a:prstGeom prst="roundRect">
            <a:avLst>
              <a:gd name="adj" fmla="val 25000"/>
            </a:avLst>
          </a:prstGeom>
          <a:solidFill>
            <a:schemeClr val="accent3"/>
          </a:solidFill>
          <a:ln/>
        </p:spPr>
      </p:sp>
      <p:sp>
        <p:nvSpPr>
          <p:cNvPr id="37" name="Text 35"/>
          <p:cNvSpPr txBox="1"/>
          <p:nvPr/>
        </p:nvSpPr>
        <p:spPr>
          <a:xfrm>
            <a:off x="6461760" y="2679192"/>
            <a:ext cx="2042160" cy="237744"/>
          </a:xfrm>
          <a:prstGeom prst="rect">
            <a:avLst/>
          </a:prstGeom>
          <a:noFill/>
          <a:ln/>
        </p:spPr>
        <p:txBody>
          <a:bodyPr wrap="square" lIns="0" tIns="0" rIns="0" bIns="0" rtlCol="0" anchor="ctr"/>
          <a:lstStyle/>
          <a:p>
            <a:pPr algn="ctr" indent="0" marL="0">
              <a:buNone/>
            </a:pPr>
            <a:r>
              <a:rPr lang="en-US" sz="1000" b="1" dirty="0">
                <a:solidFill>
                  <a:schemeClr val="tx1"/>
                </a:solidFill>
              </a:rPr>
              <a:t>3rd century</a:t>
            </a:r>
            <a:endParaRPr lang="en-US" sz="1000" dirty="0"/>
          </a:p>
        </p:txBody>
      </p:sp>
      <p:sp>
        <p:nvSpPr>
          <p:cNvPr id="38" name="Text 36"/>
          <p:cNvSpPr txBox="1"/>
          <p:nvPr/>
        </p:nvSpPr>
        <p:spPr>
          <a:xfrm>
            <a:off x="457200" y="3236976"/>
            <a:ext cx="914400" cy="365760"/>
          </a:xfrm>
          <a:prstGeom prst="rect">
            <a:avLst/>
          </a:prstGeom>
          <a:noFill/>
          <a:ln/>
        </p:spPr>
        <p:txBody>
          <a:bodyPr wrap="square" lIns="0" tIns="0" rIns="0" bIns="0" rtlCol="0" anchor="ctr"/>
          <a:lstStyle/>
          <a:p>
            <a:pPr indent="0" marL="0">
              <a:buNone/>
            </a:pPr>
            <a:r>
              <a:rPr lang="en-US" sz="1500" b="1" dirty="0">
                <a:solidFill>
                  <a:schemeClr val="bg1"/>
                </a:solidFill>
              </a:rPr>
              <a:t>John</a:t>
            </a:r>
            <a:endParaRPr lang="en-US" sz="1500" dirty="0"/>
          </a:p>
        </p:txBody>
      </p:sp>
      <p:sp>
        <p:nvSpPr>
          <p:cNvPr id="39" name="Text 37"/>
          <p:cNvSpPr txBox="1"/>
          <p:nvPr/>
        </p:nvSpPr>
        <p:spPr>
          <a:xfrm>
            <a:off x="1325880" y="3236976"/>
            <a:ext cx="1005840" cy="365760"/>
          </a:xfrm>
          <a:prstGeom prst="rect">
            <a:avLst/>
          </a:prstGeom>
          <a:noFill/>
          <a:ln/>
        </p:spPr>
        <p:txBody>
          <a:bodyPr wrap="square" lIns="0" tIns="0" rIns="0" bIns="0" rtlCol="0" anchor="ctr"/>
          <a:lstStyle/>
          <a:p>
            <a:pPr indent="0" marL="0">
              <a:buNone/>
            </a:pPr>
            <a:r>
              <a:rPr lang="en-US" sz="1200" dirty="0">
                <a:solidFill>
                  <a:schemeClr val="accent3"/>
                </a:solidFill>
              </a:rPr>
              <a:t>P52, P90</a:t>
            </a:r>
            <a:endParaRPr lang="en-US" sz="1200" dirty="0"/>
          </a:p>
        </p:txBody>
      </p:sp>
      <p:sp>
        <p:nvSpPr>
          <p:cNvPr id="40" name="John written"/>
          <p:cNvSpPr/>
          <p:nvPr/>
        </p:nvSpPr>
        <p:spPr>
          <a:xfrm>
            <a:off x="4113276" y="3310128"/>
            <a:ext cx="204216" cy="219456"/>
          </a:xfrm>
          <a:prstGeom prst="roundRect">
            <a:avLst>
              <a:gd name="adj" fmla="val 26866"/>
            </a:avLst>
          </a:prstGeom>
          <a:solidFill>
            <a:schemeClr val="accent1"/>
          </a:solidFill>
          <a:ln/>
        </p:spPr>
      </p:sp>
      <p:sp>
        <p:nvSpPr>
          <p:cNvPr id="41" name="John gap"/>
          <p:cNvSpPr/>
          <p:nvPr/>
        </p:nvSpPr>
        <p:spPr>
          <a:xfrm>
            <a:off x="4317492" y="3419856"/>
            <a:ext cx="102108" cy="0"/>
          </a:xfrm>
          <a:prstGeom prst="line">
            <a:avLst/>
          </a:prstGeom>
          <a:noFill/>
          <a:ln w="12700">
            <a:solidFill>
              <a:schemeClr val="bg2"/>
            </a:solidFill>
            <a:prstDash val="dash"/>
          </a:ln>
        </p:spPr>
      </p:sp>
      <p:sp>
        <p:nvSpPr>
          <p:cNvPr id="42" name="John earliest copy"/>
          <p:cNvSpPr/>
          <p:nvPr/>
        </p:nvSpPr>
        <p:spPr>
          <a:xfrm>
            <a:off x="4419600" y="3310128"/>
            <a:ext cx="2042160" cy="219456"/>
          </a:xfrm>
          <a:prstGeom prst="roundRect">
            <a:avLst>
              <a:gd name="adj" fmla="val 25000"/>
            </a:avLst>
          </a:prstGeom>
          <a:solidFill>
            <a:schemeClr val="accent3"/>
          </a:solidFill>
          <a:ln/>
        </p:spPr>
      </p:sp>
      <p:sp>
        <p:nvSpPr>
          <p:cNvPr id="43" name="Text 41"/>
          <p:cNvSpPr txBox="1"/>
          <p:nvPr/>
        </p:nvSpPr>
        <p:spPr>
          <a:xfrm>
            <a:off x="4419600" y="3300984"/>
            <a:ext cx="2042160" cy="237744"/>
          </a:xfrm>
          <a:prstGeom prst="rect">
            <a:avLst/>
          </a:prstGeom>
          <a:noFill/>
          <a:ln/>
        </p:spPr>
        <p:txBody>
          <a:bodyPr wrap="square" lIns="0" tIns="0" rIns="0" bIns="0" rtlCol="0" anchor="ctr"/>
          <a:lstStyle/>
          <a:p>
            <a:pPr algn="ctr" indent="0" marL="0">
              <a:buNone/>
            </a:pPr>
            <a:r>
              <a:rPr lang="en-US" sz="1000" b="1" dirty="0">
                <a:solidFill>
                  <a:schemeClr val="tx1"/>
                </a:solidFill>
              </a:rPr>
              <a:t>2nd century</a:t>
            </a:r>
            <a:endParaRPr lang="en-US" sz="1000" dirty="0"/>
          </a:p>
        </p:txBody>
      </p:sp>
      <p:sp>
        <p:nvSpPr>
          <p:cNvPr id="44" name="Text 42"/>
          <p:cNvSpPr txBox="1"/>
          <p:nvPr/>
        </p:nvSpPr>
        <p:spPr>
          <a:xfrm>
            <a:off x="457200" y="4315968"/>
            <a:ext cx="7863840" cy="256032"/>
          </a:xfrm>
          <a:prstGeom prst="rect">
            <a:avLst/>
          </a:prstGeom>
          <a:noFill/>
          <a:ln/>
        </p:spPr>
        <p:txBody>
          <a:bodyPr wrap="square" lIns="0" tIns="0" rIns="0" bIns="0" rtlCol="0" anchor="ctr"/>
          <a:lstStyle/>
          <a:p>
            <a:pPr indent="0" marL="0">
              <a:buNone/>
            </a:pPr>
            <a:r>
              <a:rPr lang="en-US" sz="1300" i="1" dirty="0">
                <a:solidFill>
                  <a:schemeClr val="accent1"/>
                </a:solidFill>
              </a:rPr>
              <a:t>The gap ranges from decades to about two centuries. For the average classical author it is 500 to 1,000 years.</a:t>
            </a:r>
            <a:endParaRPr lang="en-US" sz="1300" dirty="0"/>
          </a:p>
        </p:txBody>
      </p:sp>
      <p:sp>
        <p:nvSpPr>
          <p:cNvPr id="45" name="Text 43"/>
          <p:cNvSpPr txBox="1"/>
          <p:nvPr/>
        </p:nvSpPr>
        <p:spPr>
          <a:xfrm>
            <a:off x="457200" y="4572000"/>
            <a:ext cx="7589520" cy="201168"/>
          </a:xfrm>
          <a:prstGeom prst="rect">
            <a:avLst/>
          </a:prstGeom>
          <a:noFill/>
          <a:ln/>
        </p:spPr>
        <p:txBody>
          <a:bodyPr wrap="square" lIns="0" tIns="0" rIns="0" bIns="0" rtlCol="0" anchor="ctr"/>
          <a:lstStyle/>
          <a:p>
            <a:pPr indent="0" marL="0">
              <a:buNone/>
            </a:pPr>
            <a:r>
              <a:rPr lang="en-US" sz="900" dirty="0">
                <a:solidFill>
                  <a:schemeClr val="bg2"/>
                </a:solidFill>
              </a:rPr>
              <a:t>Manuscript dates: Center for the Study of New Testament Manuscripts (CSNTM), manuscripts.csntm.org</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Earliest copies: Acts to Revelation</a:t>
            </a:r>
            <a:endParaRPr lang="en-US" sz="3200" dirty="0"/>
          </a:p>
        </p:txBody>
      </p:sp>
      <p:graphicFrame>
        <p:nvGraphicFramePr>
          <p:cNvPr id="47" name="Earliest manuscripts table"/>
          <p:cNvGraphicFramePr>
            <a:graphicFrameLocks noGrp="1"/>
          </p:cNvGraphicFramePr>
          <p:nvPr>
            <p:extLst>
              <p:ext uri="{D42A27DB-BD31-4B8C-83A1-F6EECF244321}">
                <p14:modId xmlns:p14="http://schemas.microsoft.com/office/powerpoint/2010/main" val="1579011935"/>
              </p:ext>
            </p:extLst>
          </p:nvPr>
        </p:nvGraphicFramePr>
        <p:xfrm>
          <a:off x="457200" y="987552"/>
          <a:ext cx="5394960" cy="914400"/>
        </p:xfrm>
        <a:graphic>
          <a:graphicData uri="http://schemas.openxmlformats.org/drawingml/2006/table">
            <a:tbl>
              <a:tblPr/>
              <a:tblGrid>
                <a:gridCol w="2240280"/>
                <a:gridCol w="1737360"/>
                <a:gridCol w="1417320"/>
              </a:tblGrid>
              <a:tr h="237744">
                <a:tc>
                  <a:txBody>
                    <a:bodyPr/>
                    <a:lstStyle/>
                    <a:p>
                      <a:pPr indent="0" marL="0">
                        <a:buNone/>
                      </a:pPr>
                      <a:r>
                        <a:rPr lang="en-US" sz="1050" b="1" dirty="0">
                          <a:solidFill>
                            <a:schemeClr val="tx1"/>
                          </a:solidFill>
                          <a:latin typeface="Calibri" pitchFamily="34" charset="0"/>
                          <a:ea typeface="Calibri" pitchFamily="34" charset="-122"/>
                          <a:cs typeface="Calibri" pitchFamily="34" charset="-120"/>
                        </a:rPr>
                        <a:t>Book</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accent1"/>
                    </a:solidFill>
                  </a:tcPr>
                </a:tc>
                <a:tc>
                  <a:txBody>
                    <a:bodyPr/>
                    <a:lstStyle/>
                    <a:p>
                      <a:pPr indent="0" marL="0">
                        <a:buNone/>
                      </a:pPr>
                      <a:r>
                        <a:rPr lang="en-US" sz="1050" b="1" dirty="0">
                          <a:solidFill>
                            <a:schemeClr val="tx1"/>
                          </a:solidFill>
                          <a:latin typeface="Calibri" pitchFamily="34" charset="0"/>
                          <a:ea typeface="Calibri" pitchFamily="34" charset="-122"/>
                          <a:cs typeface="Calibri" pitchFamily="34" charset="-120"/>
                        </a:rPr>
                        <a:t>Earliest manuscript</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accent1"/>
                    </a:solidFill>
                  </a:tcPr>
                </a:tc>
                <a:tc>
                  <a:txBody>
                    <a:bodyPr/>
                    <a:lstStyle/>
                    <a:p>
                      <a:pPr indent="0" marL="0">
                        <a:buNone/>
                      </a:pPr>
                      <a:r>
                        <a:rPr lang="en-US" sz="1050" b="1" dirty="0">
                          <a:solidFill>
                            <a:schemeClr val="tx1"/>
                          </a:solidFill>
                          <a:latin typeface="Calibri" pitchFamily="34" charset="0"/>
                          <a:ea typeface="Calibri" pitchFamily="34" charset="-122"/>
                          <a:cs typeface="Calibri" pitchFamily="34" charset="-120"/>
                        </a:rPr>
                        <a:t>Approx. date</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accent1"/>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Acts</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P45 (Chester Beatty I)</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c. AD 200–250</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Romans–Philemon (most of Paul) + Hebrews</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P46 (Chester Beatty II)</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c. AD 200</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2 Thessalonians</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P30 (P.Oxy. 1598)</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3rd century</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1 Timothy</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P133 (P.Oxy. 5259)</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3rd century</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2 Timothy</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Codex Sinaiticus</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c. AD 330–360</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Titus</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P32</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c. AD 200</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Philemon</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P87</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c. AD 250</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James</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P23 (P.Oxy. 1229)</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c. AD 200–250</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1–2 Peter, Jude</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P72 (Bodmer); P78 (Jude)</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c. AD 250–300</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1 John</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P9 (P.Oxy. 402)</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3rd century</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2–3 John</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Codex Vaticanus</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c. AD 325–350</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2"/>
                    </a:solidFill>
                  </a:tcPr>
                </a:tc>
              </a:tr>
              <a:tr h="237744">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Revelation</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P98 (disputed); P115</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c>
                  <a:txBody>
                    <a:bodyPr/>
                    <a:lstStyle/>
                    <a:p>
                      <a:pPr indent="0" marL="0">
                        <a:buNone/>
                      </a:pPr>
                      <a:r>
                        <a:rPr lang="en-US" sz="1050" dirty="0">
                          <a:solidFill>
                            <a:schemeClr val="bg1"/>
                          </a:solidFill>
                          <a:latin typeface="Calibri" pitchFamily="34" charset="0"/>
                          <a:ea typeface="Calibri" pitchFamily="34" charset="-122"/>
                          <a:cs typeface="Calibri" pitchFamily="34" charset="-120"/>
                        </a:rPr>
                        <a:t>c. AD 150–275</a:t>
                      </a:r>
                      <a:endParaRPr lang="en-US" sz="1050" dirty="0">
                        <a:latin typeface="Calibri" charset="0"/>
                        <a:ea typeface="Calibri" charset="0"/>
                        <a:cs typeface="Calibri" charset="0"/>
                      </a:endParaRPr>
                    </a:p>
                  </a:txBody>
                  <a:tcPr marL="54864" marR="54864" marT="18288" marB="18288" anchor="ctr">
                    <a:lnL w="0" cap="flat" cmpd="sng" algn="ctr">
                      <a:noFill/>
                    </a:lnL>
                    <a:lnR w="0" cap="flat" cmpd="sng" algn="ctr">
                      <a:noFill/>
                    </a:lnR>
                    <a:lnT w="0" cap="flat" cmpd="sng" algn="ctr">
                      <a:noFill/>
                    </a:lnT>
                    <a:lnB w="0" cap="flat" cmpd="sng" algn="ctr">
                      <a:noFill/>
                    </a:lnB>
                    <a:solidFill>
                      <a:schemeClr val="tx1"/>
                    </a:solidFill>
                  </a:tcPr>
                </a:tc>
              </a:tr>
            </a:tbl>
          </a:graphicData>
        </a:graphic>
      </p:graphicFrame>
      <p:sp>
        <p:nvSpPr>
          <p:cNvPr id="4" name="card"/>
          <p:cNvSpPr/>
          <p:nvPr/>
        </p:nvSpPr>
        <p:spPr>
          <a:xfrm>
            <a:off x="6080760" y="987552"/>
            <a:ext cx="2606040" cy="1005840"/>
          </a:xfrm>
          <a:prstGeom prst="roundRect">
            <a:avLst>
              <a:gd name="adj" fmla="val 7273"/>
            </a:avLst>
          </a:prstGeom>
          <a:solidFill>
            <a:schemeClr val="tx2"/>
          </a:solidFill>
          <a:ln/>
        </p:spPr>
      </p:sp>
      <p:sp>
        <p:nvSpPr>
          <p:cNvPr id="5" name="Text 2"/>
          <p:cNvSpPr txBox="1"/>
          <p:nvPr/>
        </p:nvSpPr>
        <p:spPr>
          <a:xfrm>
            <a:off x="6263640" y="1060704"/>
            <a:ext cx="2286000" cy="384048"/>
          </a:xfrm>
          <a:prstGeom prst="rect">
            <a:avLst/>
          </a:prstGeom>
          <a:noFill/>
          <a:ln/>
        </p:spPr>
        <p:txBody>
          <a:bodyPr wrap="square" lIns="0" tIns="0" rIns="0" bIns="0" rtlCol="0" anchor="ctr"/>
          <a:lstStyle/>
          <a:p>
            <a:pPr indent="0" marL="0">
              <a:buNone/>
            </a:pPr>
            <a:r>
              <a:rPr lang="en-US" sz="2000" b="1" dirty="0">
                <a:solidFill>
                  <a:schemeClr val="accent3"/>
                </a:solidFill>
                <a:latin typeface="Cambria" pitchFamily="34" charset="0"/>
                <a:ea typeface="Cambria" pitchFamily="34" charset="-122"/>
                <a:cs typeface="Cambria" pitchFamily="34" charset="-120"/>
              </a:rPr>
              <a:t>P46</a:t>
            </a:r>
            <a:endParaRPr lang="en-US" sz="2000" dirty="0"/>
          </a:p>
        </p:txBody>
      </p:sp>
      <p:sp>
        <p:nvSpPr>
          <p:cNvPr id="6" name="Text 3"/>
          <p:cNvSpPr txBox="1"/>
          <p:nvPr/>
        </p:nvSpPr>
        <p:spPr>
          <a:xfrm>
            <a:off x="6263640" y="1444752"/>
            <a:ext cx="2286000" cy="530352"/>
          </a:xfrm>
          <a:prstGeom prst="rect">
            <a:avLst/>
          </a:prstGeom>
          <a:noFill/>
          <a:ln/>
        </p:spPr>
        <p:txBody>
          <a:bodyPr wrap="square" lIns="0" tIns="0" rIns="0" bIns="0" rtlCol="0" anchor="t"/>
          <a:lstStyle/>
          <a:p>
            <a:pPr indent="0" marL="0">
              <a:buNone/>
            </a:pPr>
            <a:r>
              <a:rPr lang="en-US" sz="1100" dirty="0">
                <a:solidFill>
                  <a:schemeClr val="bg1"/>
                </a:solidFill>
              </a:rPr>
              <a:t>nine of Paul’s letters in one book, about 140 years after he wrote</a:t>
            </a:r>
            <a:endParaRPr lang="en-US" sz="1100" dirty="0"/>
          </a:p>
        </p:txBody>
      </p:sp>
      <p:sp>
        <p:nvSpPr>
          <p:cNvPr id="7" name="card"/>
          <p:cNvSpPr/>
          <p:nvPr/>
        </p:nvSpPr>
        <p:spPr>
          <a:xfrm>
            <a:off x="6080760" y="2103120"/>
            <a:ext cx="2606040" cy="1005840"/>
          </a:xfrm>
          <a:prstGeom prst="roundRect">
            <a:avLst>
              <a:gd name="adj" fmla="val 7273"/>
            </a:avLst>
          </a:prstGeom>
          <a:solidFill>
            <a:schemeClr val="tx2"/>
          </a:solidFill>
          <a:ln/>
        </p:spPr>
      </p:sp>
      <p:sp>
        <p:nvSpPr>
          <p:cNvPr id="8" name="Text 5"/>
          <p:cNvSpPr txBox="1"/>
          <p:nvPr/>
        </p:nvSpPr>
        <p:spPr>
          <a:xfrm>
            <a:off x="6263640" y="2176272"/>
            <a:ext cx="2286000" cy="384048"/>
          </a:xfrm>
          <a:prstGeom prst="rect">
            <a:avLst/>
          </a:prstGeom>
          <a:noFill/>
          <a:ln/>
        </p:spPr>
        <p:txBody>
          <a:bodyPr wrap="square" lIns="0" tIns="0" rIns="0" bIns="0" rtlCol="0" anchor="ctr"/>
          <a:lstStyle/>
          <a:p>
            <a:pPr indent="0" marL="0">
              <a:buNone/>
            </a:pPr>
            <a:r>
              <a:rPr lang="en-US" sz="2000" b="1" dirty="0">
                <a:solidFill>
                  <a:schemeClr val="accent3"/>
                </a:solidFill>
                <a:latin typeface="Cambria" pitchFamily="34" charset="0"/>
                <a:ea typeface="Cambria" pitchFamily="34" charset="-122"/>
                <a:cs typeface="Cambria" pitchFamily="34" charset="-120"/>
              </a:rPr>
              <a:t>Sinaiticus</a:t>
            </a:r>
            <a:endParaRPr lang="en-US" sz="2000" dirty="0"/>
          </a:p>
        </p:txBody>
      </p:sp>
      <p:sp>
        <p:nvSpPr>
          <p:cNvPr id="9" name="Text 6"/>
          <p:cNvSpPr txBox="1"/>
          <p:nvPr/>
        </p:nvSpPr>
        <p:spPr>
          <a:xfrm>
            <a:off x="6263640" y="2560320"/>
            <a:ext cx="2286000" cy="530352"/>
          </a:xfrm>
          <a:prstGeom prst="rect">
            <a:avLst/>
          </a:prstGeom>
          <a:noFill/>
          <a:ln/>
        </p:spPr>
        <p:txBody>
          <a:bodyPr wrap="square" lIns="0" tIns="0" rIns="0" bIns="0" rtlCol="0" anchor="t"/>
          <a:lstStyle/>
          <a:p>
            <a:pPr indent="0" marL="0">
              <a:buNone/>
            </a:pPr>
            <a:r>
              <a:rPr lang="en-US" sz="1100" dirty="0">
                <a:solidFill>
                  <a:schemeClr val="bg1"/>
                </a:solidFill>
              </a:rPr>
              <a:t>earliest complete New Testament, c. AD 330–360</a:t>
            </a:r>
            <a:endParaRPr lang="en-US" sz="1100" dirty="0"/>
          </a:p>
        </p:txBody>
      </p:sp>
      <p:sp>
        <p:nvSpPr>
          <p:cNvPr id="10" name="card"/>
          <p:cNvSpPr/>
          <p:nvPr/>
        </p:nvSpPr>
        <p:spPr>
          <a:xfrm>
            <a:off x="6080760" y="3218688"/>
            <a:ext cx="2606040" cy="1005840"/>
          </a:xfrm>
          <a:prstGeom prst="roundRect">
            <a:avLst>
              <a:gd name="adj" fmla="val 7273"/>
            </a:avLst>
          </a:prstGeom>
          <a:solidFill>
            <a:schemeClr val="tx2"/>
          </a:solidFill>
          <a:ln/>
        </p:spPr>
      </p:sp>
      <p:sp>
        <p:nvSpPr>
          <p:cNvPr id="11" name="Text 8"/>
          <p:cNvSpPr txBox="1"/>
          <p:nvPr/>
        </p:nvSpPr>
        <p:spPr>
          <a:xfrm>
            <a:off x="6263640" y="3291840"/>
            <a:ext cx="2286000" cy="384048"/>
          </a:xfrm>
          <a:prstGeom prst="rect">
            <a:avLst/>
          </a:prstGeom>
          <a:noFill/>
          <a:ln/>
        </p:spPr>
        <p:txBody>
          <a:bodyPr wrap="square" lIns="0" tIns="0" rIns="0" bIns="0" rtlCol="0" anchor="ctr"/>
          <a:lstStyle/>
          <a:p>
            <a:pPr indent="0" marL="0">
              <a:buNone/>
            </a:pPr>
            <a:r>
              <a:rPr lang="en-US" sz="2000" b="1" dirty="0">
                <a:solidFill>
                  <a:schemeClr val="accent3"/>
                </a:solidFill>
                <a:latin typeface="Cambria" pitchFamily="34" charset="0"/>
                <a:ea typeface="Cambria" pitchFamily="34" charset="-122"/>
                <a:cs typeface="Cambria" pitchFamily="34" charset="-120"/>
              </a:rPr>
              <a:t>40–150 yrs</a:t>
            </a:r>
            <a:endParaRPr lang="en-US" sz="2000" dirty="0"/>
          </a:p>
        </p:txBody>
      </p:sp>
      <p:sp>
        <p:nvSpPr>
          <p:cNvPr id="12" name="Text 9"/>
          <p:cNvSpPr txBox="1"/>
          <p:nvPr/>
        </p:nvSpPr>
        <p:spPr>
          <a:xfrm>
            <a:off x="6263640" y="3675888"/>
            <a:ext cx="2286000" cy="530352"/>
          </a:xfrm>
          <a:prstGeom prst="rect">
            <a:avLst/>
          </a:prstGeom>
          <a:noFill/>
          <a:ln/>
        </p:spPr>
        <p:txBody>
          <a:bodyPr wrap="square" lIns="0" tIns="0" rIns="0" bIns="0" rtlCol="0" anchor="t"/>
          <a:lstStyle/>
          <a:p>
            <a:pPr indent="0" marL="0">
              <a:buNone/>
            </a:pPr>
            <a:r>
              <a:rPr lang="en-US" sz="1100" dirty="0">
                <a:solidFill>
                  <a:schemeClr val="bg1"/>
                </a:solidFill>
              </a:rPr>
              <a:t>gap from writing to earliest copy for the New Testament; 700–1,400 years for Tacitus, Caesar and Plato</a:t>
            </a:r>
            <a:endParaRPr lang="en-US" sz="1100" dirty="0"/>
          </a:p>
        </p:txBody>
      </p:sp>
      <p:sp>
        <p:nvSpPr>
          <p:cNvPr id="13" name="Text 10"/>
          <p:cNvSpPr txBox="1"/>
          <p:nvPr/>
        </p:nvSpPr>
        <p:spPr>
          <a:xfrm>
            <a:off x="457200" y="4434840"/>
            <a:ext cx="7680960" cy="365760"/>
          </a:xfrm>
          <a:prstGeom prst="rect">
            <a:avLst/>
          </a:prstGeom>
          <a:noFill/>
          <a:ln/>
        </p:spPr>
        <p:txBody>
          <a:bodyPr wrap="square" lIns="0" tIns="0" rIns="0" bIns="0" rtlCol="0" anchor="t"/>
          <a:lstStyle/>
          <a:p>
            <a:pPr indent="0" marL="0">
              <a:buNone/>
            </a:pPr>
            <a:r>
              <a:rPr lang="en-US" sz="900" dirty="0">
                <a:solidFill>
                  <a:schemeClr val="bg2"/>
                </a:solidFill>
              </a:rPr>
              <a:t>Dates per the Gregory-Aland registry (INTF, Münster); handwriting-based dates carry ±25–50 years. Habermas &amp; Licona (2004), 33; Wallace, ed., Revisiting the Corruption of the New Testament (2011)</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Even the skeptic agrees</a:t>
            </a:r>
            <a:endParaRPr lang="en-US" sz="3200" dirty="0"/>
          </a:p>
        </p:txBody>
      </p:sp>
      <p:sp>
        <p:nvSpPr>
          <p:cNvPr id="3" name="card"/>
          <p:cNvSpPr/>
          <p:nvPr/>
        </p:nvSpPr>
        <p:spPr>
          <a:xfrm>
            <a:off x="457200" y="1188720"/>
            <a:ext cx="3977640" cy="2743200"/>
          </a:xfrm>
          <a:prstGeom prst="roundRect">
            <a:avLst>
              <a:gd name="adj" fmla="val 2667"/>
            </a:avLst>
          </a:prstGeom>
          <a:solidFill>
            <a:schemeClr val="tx2"/>
          </a:solidFill>
          <a:ln/>
        </p:spPr>
      </p:sp>
      <p:sp>
        <p:nvSpPr>
          <p:cNvPr id="4" name="Text 2"/>
          <p:cNvSpPr txBox="1"/>
          <p:nvPr/>
        </p:nvSpPr>
        <p:spPr>
          <a:xfrm>
            <a:off x="731520" y="1371600"/>
            <a:ext cx="3429000" cy="365760"/>
          </a:xfrm>
          <a:prstGeom prst="rect">
            <a:avLst/>
          </a:prstGeom>
          <a:noFill/>
          <a:ln/>
        </p:spPr>
        <p:txBody>
          <a:bodyPr wrap="square" lIns="0" tIns="0" rIns="0" bIns="0" rtlCol="0" anchor="ctr"/>
          <a:lstStyle/>
          <a:p>
            <a:pPr indent="0" marL="0">
              <a:buNone/>
            </a:pPr>
            <a:r>
              <a:rPr lang="en-US" sz="1800" b="1" dirty="0">
                <a:solidFill>
                  <a:schemeClr val="bg2"/>
                </a:solidFill>
              </a:rPr>
              <a:t>The question</a:t>
            </a:r>
            <a:endParaRPr lang="en-US" sz="1800" dirty="0"/>
          </a:p>
        </p:txBody>
      </p:sp>
      <p:sp>
        <p:nvSpPr>
          <p:cNvPr id="5" name="Text 3"/>
          <p:cNvSpPr txBox="1"/>
          <p:nvPr/>
        </p:nvSpPr>
        <p:spPr>
          <a:xfrm>
            <a:off x="731520" y="1828800"/>
            <a:ext cx="3429000" cy="1920240"/>
          </a:xfrm>
          <a:prstGeom prst="rect">
            <a:avLst/>
          </a:prstGeom>
          <a:noFill/>
          <a:ln/>
        </p:spPr>
        <p:txBody>
          <a:bodyPr wrap="square" lIns="0" tIns="0" rIns="0" bIns="0" rtlCol="0" anchor="t"/>
          <a:lstStyle/>
          <a:p>
            <a:pPr indent="0" marL="0">
              <a:buNone/>
            </a:pPr>
            <a:r>
              <a:rPr lang="en-US" sz="1800" i="1" dirty="0">
                <a:solidFill>
                  <a:schemeClr val="bg1"/>
                </a:solidFill>
              </a:rPr>
              <a:t>“Why do you believe these core tenets of Christian orthodoxy to be in jeopardy based on the scribal errors you discovered in the biblical manuscripts?”</a:t>
            </a:r>
            <a:endParaRPr lang="en-US" sz="1800" dirty="0"/>
          </a:p>
        </p:txBody>
      </p:sp>
      <p:sp>
        <p:nvSpPr>
          <p:cNvPr id="6" name="card"/>
          <p:cNvSpPr/>
          <p:nvPr/>
        </p:nvSpPr>
        <p:spPr>
          <a:xfrm>
            <a:off x="4709160" y="1188720"/>
            <a:ext cx="3977640" cy="2743200"/>
          </a:xfrm>
          <a:prstGeom prst="roundRect">
            <a:avLst>
              <a:gd name="adj" fmla="val 2667"/>
            </a:avLst>
          </a:prstGeom>
          <a:solidFill>
            <a:schemeClr val="tx2"/>
          </a:solidFill>
          <a:ln/>
        </p:spPr>
      </p:sp>
      <p:sp>
        <p:nvSpPr>
          <p:cNvPr id="7" name="Text 5"/>
          <p:cNvSpPr txBox="1"/>
          <p:nvPr/>
        </p:nvSpPr>
        <p:spPr>
          <a:xfrm>
            <a:off x="4983480" y="1371600"/>
            <a:ext cx="3429000" cy="365760"/>
          </a:xfrm>
          <a:prstGeom prst="rect">
            <a:avLst/>
          </a:prstGeom>
          <a:noFill/>
          <a:ln/>
        </p:spPr>
        <p:txBody>
          <a:bodyPr wrap="square" lIns="0" tIns="0" rIns="0" bIns="0" rtlCol="0" anchor="ctr"/>
          <a:lstStyle/>
          <a:p>
            <a:pPr indent="0" marL="0">
              <a:buNone/>
            </a:pPr>
            <a:r>
              <a:rPr lang="en-US" sz="1800" b="1" dirty="0">
                <a:solidFill>
                  <a:schemeClr val="accent1"/>
                </a:solidFill>
              </a:rPr>
              <a:t>Ehrman’s response</a:t>
            </a:r>
            <a:endParaRPr lang="en-US" sz="1800" dirty="0"/>
          </a:p>
        </p:txBody>
      </p:sp>
      <p:sp>
        <p:nvSpPr>
          <p:cNvPr id="8" name="Text 6"/>
          <p:cNvSpPr txBox="1"/>
          <p:nvPr/>
        </p:nvSpPr>
        <p:spPr>
          <a:xfrm>
            <a:off x="4983480" y="1828800"/>
            <a:ext cx="3429000" cy="1920240"/>
          </a:xfrm>
          <a:prstGeom prst="rect">
            <a:avLst/>
          </a:prstGeom>
          <a:noFill/>
          <a:ln/>
        </p:spPr>
        <p:txBody>
          <a:bodyPr wrap="square" lIns="0" tIns="0" rIns="0" bIns="0" rtlCol="0" anchor="t"/>
          <a:lstStyle/>
          <a:p>
            <a:pPr indent="0" marL="0">
              <a:buNone/>
            </a:pPr>
            <a:r>
              <a:rPr lang="en-US" sz="1800" i="1" dirty="0">
                <a:solidFill>
                  <a:schemeClr val="bg1"/>
                </a:solidFill>
              </a:rPr>
              <a:t>“Essential Christian beliefs are not affected by textual variants in the manuscript tradition of the New Testament.”</a:t>
            </a:r>
            <a:endParaRPr lang="en-US" sz="1800" dirty="0"/>
          </a:p>
        </p:txBody>
      </p:sp>
      <p:sp>
        <p:nvSpPr>
          <p:cNvPr id="9" name="Text 7"/>
          <p:cNvSpPr txBox="1"/>
          <p:nvPr/>
        </p:nvSpPr>
        <p:spPr>
          <a:xfrm>
            <a:off x="457200" y="4160520"/>
            <a:ext cx="8229600" cy="320040"/>
          </a:xfrm>
          <a:prstGeom prst="rect">
            <a:avLst/>
          </a:prstGeom>
          <a:noFill/>
          <a:ln/>
        </p:spPr>
        <p:txBody>
          <a:bodyPr wrap="square" lIns="0" tIns="0" rIns="0" bIns="0" rtlCol="0" anchor="ctr"/>
          <a:lstStyle/>
          <a:p>
            <a:pPr indent="0" marL="0">
              <a:buNone/>
            </a:pPr>
            <a:r>
              <a:rPr lang="en-US" sz="1300" dirty="0">
                <a:solidFill>
                  <a:schemeClr val="bg2"/>
                </a:solidFill>
              </a:rPr>
              <a:t>Bart Ehrman, Misquoting Jesus (appendix to paperback edition, p. 252)</a:t>
            </a:r>
            <a:endParaRPr lang="en-US" sz="13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“In the beginning was the Word…”</a:t>
            </a:r>
            <a:endParaRPr lang="en-US" sz="3200" dirty="0"/>
          </a:p>
        </p:txBody>
      </p:sp>
      <p:pic>
        <p:nvPicPr>
          <p:cNvPr id="3" name="john_top" descr="/private/tmp/claude-501/-Users-kynrek-Isolater/16221b55-4a13-4e0c-b4a5-ab49db02cd34/scratchpad/img/john_top.jpg">    </p:cNvPr>
          <p:cNvPicPr>
            <a:picLocks noChangeAspect="1"/>
          </p:cNvPicPr>
          <p:nvPr/>
        </p:nvPicPr>
        <p:blipFill>
          <a:blip r:embed="rId1"/>
          <a:stretch>
            <a:fillRect/>
          </a:stretch>
        </p:blipFill>
        <p:spPr>
          <a:xfrm>
            <a:off x="457200" y="1009412"/>
            <a:ext cx="8229600" cy="2781776"/>
          </a:xfrm>
          <a:prstGeom prst="rect">
            <a:avLst/>
          </a:prstGeom>
        </p:spPr>
      </p:pic>
      <p:sp>
        <p:nvSpPr>
          <p:cNvPr id="4" name="card"/>
          <p:cNvSpPr/>
          <p:nvPr/>
        </p:nvSpPr>
        <p:spPr>
          <a:xfrm>
            <a:off x="457200" y="3931920"/>
            <a:ext cx="8229600" cy="731520"/>
          </a:xfrm>
          <a:prstGeom prst="roundRect">
            <a:avLst>
              <a:gd name="adj" fmla="val 10000"/>
            </a:avLst>
          </a:prstGeom>
          <a:solidFill>
            <a:schemeClr val="tx2"/>
          </a:solidFill>
          <a:ln/>
        </p:spPr>
      </p:sp>
      <p:sp>
        <p:nvSpPr>
          <p:cNvPr id="5" name="Text 2"/>
          <p:cNvSpPr txBox="1"/>
          <p:nvPr/>
        </p:nvSpPr>
        <p:spPr>
          <a:xfrm>
            <a:off x="685800" y="3931920"/>
            <a:ext cx="7772400" cy="731520"/>
          </a:xfrm>
          <a:prstGeom prst="rect">
            <a:avLst/>
          </a:prstGeom>
          <a:noFill/>
          <a:ln/>
        </p:spPr>
        <p:txBody>
          <a:bodyPr wrap="square" lIns="0" tIns="0" rIns="0" bIns="0" rtlCol="0" anchor="ctr"/>
          <a:lstStyle/>
          <a:p>
            <a:pPr indent="0" marL="0">
              <a:buNone/>
            </a:pPr>
            <a:r>
              <a:rPr lang="en-US" sz="2000" b="1" dirty="0">
                <a:solidFill>
                  <a:schemeClr val="bg1"/>
                </a:solidFill>
              </a:rPr>
              <a:t>Every manuscript of John 1:1 says the same thing: </a:t>
            </a:r>
            <a:pPr indent="0" marL="0">
              <a:buNone/>
            </a:pPr>
            <a:r>
              <a:rPr lang="en-US" sz="2000" b="1" dirty="0">
                <a:solidFill>
                  <a:schemeClr val="accent1"/>
                </a:solidFill>
              </a:rPr>
              <a:t>“the Word was God.”</a:t>
            </a:r>
            <a:endParaRPr lang="en-US" sz="2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ph idx="100" type="body" hasCustomPrompt="1"/>
          </p:nvPr>
        </p:nvSpPr>
        <p:spPr>
          <a:xfrm>
            <a:off x="548640" y="640080"/>
            <a:ext cx="8046720" cy="457200"/>
          </a:xfrm>
          <a:prstGeom prst="rect">
            <a:avLst/>
          </a:prstGeom>
          <a:noFill/>
          <a:ln/>
        </p:spPr>
        <p:txBody>
          <a:bodyPr wrap="square" lIns="0" tIns="0" rIns="0" bIns="0" rtlCol="0"/>
          <a:lstStyle/>
          <a:p>
            <a:pPr indent="0" marL="0">
              <a:buNone/>
            </a:pPr>
            <a:r>
              <a:rPr lang="en-US" sz="1800" b="1" spc="400" kern="0" dirty="0">
                <a:solidFill>
                  <a:schemeClr val="accent2"/>
                </a:solidFill>
              </a:rPr>
              <a:t>LIE</a:t>
            </a:r>
            <a:endParaRPr lang="en-US" sz="1800" dirty="0"/>
          </a:p>
        </p:txBody>
      </p:sp>
      <p:sp>
        <p:nvSpPr>
          <p:cNvPr id="3" name="Text 0"/>
          <p:cNvSpPr/>
          <p:nvPr>
            <p:ph idx="101" type="title" hasCustomPrompt="1"/>
          </p:nvPr>
        </p:nvSpPr>
        <p:spPr>
          <a:xfrm>
            <a:off x="548640" y="1097280"/>
            <a:ext cx="8046720" cy="1463040"/>
          </a:xfrm>
          <a:prstGeom prst="rect">
            <a:avLst/>
          </a:prstGeom>
          <a:noFill/>
          <a:ln/>
        </p:spPr>
        <p:txBody>
          <a:bodyPr wrap="square" lIns="0" tIns="0" rIns="0" bIns="0" rtlCol="0" anchor="t"/>
          <a:lstStyle/>
          <a:p>
            <a:pPr algn="l" indent="0" marL="0">
              <a:buNone/>
            </a:pPr>
            <a:r>
              <a:rPr lang="en-US" sz="3600" b="1" dirty="0">
                <a:solidFill>
                  <a:schemeClr val="bg1"/>
                </a:solidFill>
              </a:rPr>
              <a:t>“We don’t even know who wrote the Gospels. The names were added much later.”</a:t>
            </a:r>
            <a:endParaRPr lang="en-US" sz="3600" dirty="0"/>
          </a:p>
        </p:txBody>
      </p:sp>
      <p:sp>
        <p:nvSpPr>
          <p:cNvPr id="4" name="card"/>
          <p:cNvSpPr/>
          <p:nvPr/>
        </p:nvSpPr>
        <p:spPr>
          <a:xfrm>
            <a:off x="548640" y="2834640"/>
            <a:ext cx="8046720" cy="1463040"/>
          </a:xfrm>
          <a:prstGeom prst="roundRect">
            <a:avLst>
              <a:gd name="adj" fmla="val 5000"/>
            </a:avLst>
          </a:prstGeom>
          <a:solidFill>
            <a:schemeClr val="tx1"/>
          </a:solidFill>
          <a:ln/>
        </p:spPr>
      </p:sp>
      <p:sp>
        <p:nvSpPr>
          <p:cNvPr id="5" name="Text 3"/>
          <p:cNvSpPr txBox="1"/>
          <p:nvPr/>
        </p:nvSpPr>
        <p:spPr>
          <a:xfrm>
            <a:off x="822960" y="3017520"/>
            <a:ext cx="2743200" cy="274320"/>
          </a:xfrm>
          <a:prstGeom prst="rect">
            <a:avLst/>
          </a:prstGeom>
          <a:noFill/>
          <a:ln/>
        </p:spPr>
        <p:txBody>
          <a:bodyPr wrap="square" lIns="0" tIns="0" rIns="0" bIns="0" rtlCol="0" anchor="ctr"/>
          <a:lstStyle/>
          <a:p>
            <a:pPr indent="0" marL="0">
              <a:buNone/>
            </a:pPr>
            <a:r>
              <a:rPr lang="en-US" sz="1400" b="1" spc="400" kern="0" dirty="0">
                <a:solidFill>
                  <a:schemeClr val="accent4"/>
                </a:solidFill>
              </a:rPr>
              <a:t>TRUTH</a:t>
            </a:r>
            <a:endParaRPr lang="en-US" sz="1400" dirty="0"/>
          </a:p>
        </p:txBody>
      </p:sp>
      <p:sp>
        <p:nvSpPr>
          <p:cNvPr id="6" name="Text 4"/>
          <p:cNvSpPr txBox="1"/>
          <p:nvPr/>
        </p:nvSpPr>
        <p:spPr>
          <a:xfrm>
            <a:off x="822960" y="3337560"/>
            <a:ext cx="7498080" cy="777240"/>
          </a:xfrm>
          <a:prstGeom prst="rect">
            <a:avLst/>
          </a:prstGeom>
          <a:noFill/>
          <a:ln/>
        </p:spPr>
        <p:txBody>
          <a:bodyPr wrap="square" lIns="0" tIns="0" rIns="0" bIns="0" rtlCol="0" anchor="ctr"/>
          <a:lstStyle/>
          <a:p>
            <a:pPr indent="0" marL="0">
              <a:buNone/>
            </a:pPr>
            <a:r>
              <a:rPr lang="en-US" sz="2000" dirty="0">
                <a:solidFill>
                  <a:schemeClr val="bg1"/>
                </a:solidFill>
              </a:rPr>
              <a:t>Our earliest manuscripts have the names of the authors written on them.</a:t>
            </a:r>
            <a:endParaRPr lang="en-US" sz="2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Gospels were always attributed</a:t>
            </a:r>
            <a:endParaRPr lang="en-US" sz="3200" dirty="0"/>
          </a:p>
        </p:txBody>
      </p:sp>
      <p:sp>
        <p:nvSpPr>
          <p:cNvPr id="3" name="Text 1"/>
          <p:cNvSpPr txBox="1"/>
          <p:nvPr/>
        </p:nvSpPr>
        <p:spPr>
          <a:xfrm>
            <a:off x="457200" y="1280160"/>
            <a:ext cx="2926080" cy="822960"/>
          </a:xfrm>
          <a:prstGeom prst="rect">
            <a:avLst/>
          </a:prstGeom>
          <a:noFill/>
          <a:ln/>
        </p:spPr>
        <p:txBody>
          <a:bodyPr wrap="square" lIns="0" tIns="0" rIns="0" bIns="0" rtlCol="0" anchor="ctr"/>
          <a:lstStyle/>
          <a:p>
            <a:pPr indent="0" marL="0">
              <a:buNone/>
            </a:pPr>
            <a:r>
              <a:rPr lang="en-US" sz="4800" b="1" dirty="0">
                <a:solidFill>
                  <a:schemeClr val="accent1"/>
                </a:solidFill>
                <a:latin typeface="Cambria" pitchFamily="34" charset="0"/>
                <a:ea typeface="Cambria" pitchFamily="34" charset="-122"/>
                <a:cs typeface="Cambria" pitchFamily="34" charset="-120"/>
              </a:rPr>
              <a:t>~180 AD</a:t>
            </a:r>
            <a:endParaRPr lang="en-US" sz="4800" dirty="0"/>
          </a:p>
        </p:txBody>
      </p:sp>
      <p:sp>
        <p:nvSpPr>
          <p:cNvPr id="4" name="Text 2"/>
          <p:cNvSpPr txBox="1"/>
          <p:nvPr/>
        </p:nvSpPr>
        <p:spPr>
          <a:xfrm>
            <a:off x="457200" y="2148840"/>
            <a:ext cx="2926080" cy="731520"/>
          </a:xfrm>
          <a:prstGeom prst="rect">
            <a:avLst/>
          </a:prstGeom>
          <a:noFill/>
          <a:ln/>
        </p:spPr>
        <p:txBody>
          <a:bodyPr wrap="square" lIns="0" tIns="0" rIns="0" bIns="0" rtlCol="0" anchor="t"/>
          <a:lstStyle/>
          <a:p>
            <a:pPr indent="0" marL="0">
              <a:buNone/>
            </a:pPr>
            <a:r>
              <a:rPr lang="en-US" sz="1600" dirty="0">
                <a:solidFill>
                  <a:schemeClr val="bg1"/>
                </a:solidFill>
              </a:rPr>
              <a:t>Irenaeus (2nd century) attributes the Gospels to:</a:t>
            </a:r>
            <a:endParaRPr lang="en-US" sz="1600" dirty="0"/>
          </a:p>
        </p:txBody>
      </p:sp>
      <p:sp>
        <p:nvSpPr>
          <p:cNvPr id="5" name="card"/>
          <p:cNvSpPr/>
          <p:nvPr/>
        </p:nvSpPr>
        <p:spPr>
          <a:xfrm>
            <a:off x="3749040" y="1280160"/>
            <a:ext cx="2331720" cy="1097280"/>
          </a:xfrm>
          <a:prstGeom prst="roundRect">
            <a:avLst>
              <a:gd name="adj" fmla="val 6667"/>
            </a:avLst>
          </a:prstGeom>
          <a:solidFill>
            <a:schemeClr val="tx2"/>
          </a:solidFill>
          <a:ln/>
        </p:spPr>
      </p:sp>
      <p:sp>
        <p:nvSpPr>
          <p:cNvPr id="6" name="Text 4"/>
          <p:cNvSpPr txBox="1"/>
          <p:nvPr/>
        </p:nvSpPr>
        <p:spPr>
          <a:xfrm>
            <a:off x="3749040" y="1280160"/>
            <a:ext cx="2331720" cy="1097280"/>
          </a:xfrm>
          <a:prstGeom prst="rect">
            <a:avLst/>
          </a:prstGeom>
          <a:noFill/>
          <a:ln/>
        </p:spPr>
        <p:txBody>
          <a:bodyPr wrap="square" lIns="0" tIns="0" rIns="0" bIns="0" rtlCol="0" anchor="ctr"/>
          <a:lstStyle/>
          <a:p>
            <a:pPr algn="ctr" indent="0" marL="0">
              <a:buNone/>
            </a:pPr>
            <a:r>
              <a:rPr lang="en-US" sz="2600" b="1" dirty="0">
                <a:solidFill>
                  <a:schemeClr val="bg1"/>
                </a:solidFill>
                <a:latin typeface="Cambria" pitchFamily="34" charset="0"/>
                <a:ea typeface="Cambria" pitchFamily="34" charset="-122"/>
                <a:cs typeface="Cambria" pitchFamily="34" charset="-120"/>
              </a:rPr>
              <a:t>Matthew</a:t>
            </a:r>
            <a:endParaRPr lang="en-US" sz="2600" dirty="0"/>
          </a:p>
        </p:txBody>
      </p:sp>
      <p:sp>
        <p:nvSpPr>
          <p:cNvPr id="7" name="card"/>
          <p:cNvSpPr/>
          <p:nvPr/>
        </p:nvSpPr>
        <p:spPr>
          <a:xfrm>
            <a:off x="6263640" y="1280160"/>
            <a:ext cx="2331720" cy="1097280"/>
          </a:xfrm>
          <a:prstGeom prst="roundRect">
            <a:avLst>
              <a:gd name="adj" fmla="val 6667"/>
            </a:avLst>
          </a:prstGeom>
          <a:solidFill>
            <a:schemeClr val="tx2"/>
          </a:solidFill>
          <a:ln/>
        </p:spPr>
      </p:sp>
      <p:sp>
        <p:nvSpPr>
          <p:cNvPr id="8" name="Text 6"/>
          <p:cNvSpPr txBox="1"/>
          <p:nvPr/>
        </p:nvSpPr>
        <p:spPr>
          <a:xfrm>
            <a:off x="6263640" y="1280160"/>
            <a:ext cx="2331720" cy="1097280"/>
          </a:xfrm>
          <a:prstGeom prst="rect">
            <a:avLst/>
          </a:prstGeom>
          <a:noFill/>
          <a:ln/>
        </p:spPr>
        <p:txBody>
          <a:bodyPr wrap="square" lIns="0" tIns="0" rIns="0" bIns="0" rtlCol="0" anchor="ctr"/>
          <a:lstStyle/>
          <a:p>
            <a:pPr algn="ctr" indent="0" marL="0">
              <a:buNone/>
            </a:pPr>
            <a:r>
              <a:rPr lang="en-US" sz="2600" b="1" dirty="0">
                <a:solidFill>
                  <a:schemeClr val="bg1"/>
                </a:solidFill>
                <a:latin typeface="Cambria" pitchFamily="34" charset="0"/>
                <a:ea typeface="Cambria" pitchFamily="34" charset="-122"/>
                <a:cs typeface="Cambria" pitchFamily="34" charset="-120"/>
              </a:rPr>
              <a:t>Mark</a:t>
            </a:r>
            <a:endParaRPr lang="en-US" sz="2600" dirty="0"/>
          </a:p>
        </p:txBody>
      </p:sp>
      <p:sp>
        <p:nvSpPr>
          <p:cNvPr id="9" name="card"/>
          <p:cNvSpPr/>
          <p:nvPr/>
        </p:nvSpPr>
        <p:spPr>
          <a:xfrm>
            <a:off x="3749040" y="2606040"/>
            <a:ext cx="2331720" cy="1097280"/>
          </a:xfrm>
          <a:prstGeom prst="roundRect">
            <a:avLst>
              <a:gd name="adj" fmla="val 6667"/>
            </a:avLst>
          </a:prstGeom>
          <a:solidFill>
            <a:schemeClr val="tx2"/>
          </a:solidFill>
          <a:ln/>
        </p:spPr>
      </p:sp>
      <p:sp>
        <p:nvSpPr>
          <p:cNvPr id="10" name="Text 8"/>
          <p:cNvSpPr txBox="1"/>
          <p:nvPr/>
        </p:nvSpPr>
        <p:spPr>
          <a:xfrm>
            <a:off x="3749040" y="2606040"/>
            <a:ext cx="2331720" cy="1097280"/>
          </a:xfrm>
          <a:prstGeom prst="rect">
            <a:avLst/>
          </a:prstGeom>
          <a:noFill/>
          <a:ln/>
        </p:spPr>
        <p:txBody>
          <a:bodyPr wrap="square" lIns="0" tIns="0" rIns="0" bIns="0" rtlCol="0" anchor="ctr"/>
          <a:lstStyle/>
          <a:p>
            <a:pPr algn="ctr" indent="0" marL="0">
              <a:buNone/>
            </a:pPr>
            <a:r>
              <a:rPr lang="en-US" sz="2600" b="1" dirty="0">
                <a:solidFill>
                  <a:schemeClr val="bg1"/>
                </a:solidFill>
                <a:latin typeface="Cambria" pitchFamily="34" charset="0"/>
                <a:ea typeface="Cambria" pitchFamily="34" charset="-122"/>
                <a:cs typeface="Cambria" pitchFamily="34" charset="-120"/>
              </a:rPr>
              <a:t>Luke</a:t>
            </a:r>
            <a:endParaRPr lang="en-US" sz="2600" dirty="0"/>
          </a:p>
        </p:txBody>
      </p:sp>
      <p:sp>
        <p:nvSpPr>
          <p:cNvPr id="11" name="card"/>
          <p:cNvSpPr/>
          <p:nvPr/>
        </p:nvSpPr>
        <p:spPr>
          <a:xfrm>
            <a:off x="6263640" y="2606040"/>
            <a:ext cx="2331720" cy="1097280"/>
          </a:xfrm>
          <a:prstGeom prst="roundRect">
            <a:avLst>
              <a:gd name="adj" fmla="val 6667"/>
            </a:avLst>
          </a:prstGeom>
          <a:solidFill>
            <a:schemeClr val="tx2"/>
          </a:solidFill>
          <a:ln/>
        </p:spPr>
      </p:sp>
      <p:sp>
        <p:nvSpPr>
          <p:cNvPr id="12" name="Text 10"/>
          <p:cNvSpPr txBox="1"/>
          <p:nvPr/>
        </p:nvSpPr>
        <p:spPr>
          <a:xfrm>
            <a:off x="6263640" y="2606040"/>
            <a:ext cx="2331720" cy="1097280"/>
          </a:xfrm>
          <a:prstGeom prst="rect">
            <a:avLst/>
          </a:prstGeom>
          <a:noFill/>
          <a:ln/>
        </p:spPr>
        <p:txBody>
          <a:bodyPr wrap="square" lIns="0" tIns="0" rIns="0" bIns="0" rtlCol="0" anchor="ctr"/>
          <a:lstStyle/>
          <a:p>
            <a:pPr algn="ctr" indent="0" marL="0">
              <a:buNone/>
            </a:pPr>
            <a:r>
              <a:rPr lang="en-US" sz="2600" b="1" dirty="0">
                <a:solidFill>
                  <a:schemeClr val="bg1"/>
                </a:solidFill>
                <a:latin typeface="Cambria" pitchFamily="34" charset="0"/>
                <a:ea typeface="Cambria" pitchFamily="34" charset="-122"/>
                <a:cs typeface="Cambria" pitchFamily="34" charset="-120"/>
              </a:rPr>
              <a:t>John</a:t>
            </a:r>
            <a:endParaRPr lang="en-US" sz="2600" dirty="0"/>
          </a:p>
        </p:txBody>
      </p:sp>
      <p:sp>
        <p:nvSpPr>
          <p:cNvPr id="13" name="Text 11"/>
          <p:cNvSpPr txBox="1"/>
          <p:nvPr/>
        </p:nvSpPr>
        <p:spPr>
          <a:xfrm>
            <a:off x="457200" y="4114800"/>
            <a:ext cx="8229600" cy="365760"/>
          </a:xfrm>
          <a:prstGeom prst="rect">
            <a:avLst/>
          </a:prstGeom>
          <a:noFill/>
          <a:ln/>
        </p:spPr>
        <p:txBody>
          <a:bodyPr wrap="square" lIns="0" tIns="0" rIns="0" bIns="0" rtlCol="0" anchor="ctr"/>
          <a:lstStyle/>
          <a:p>
            <a:pPr indent="0" marL="0">
              <a:buNone/>
            </a:pPr>
            <a:r>
              <a:rPr lang="en-US" sz="1600" i="1" dirty="0">
                <a:solidFill>
                  <a:schemeClr val="accent4"/>
                </a:solidFill>
              </a:rPr>
              <a:t>In the early church, the authorship of the four Gospels was never debated.</a:t>
            </a:r>
            <a:endParaRPr lang="en-US" sz="16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names are on the manuscripts</a:t>
            </a:r>
            <a:endParaRPr lang="en-US" sz="3200" dirty="0"/>
          </a:p>
        </p:txBody>
      </p:sp>
      <p:pic>
        <p:nvPicPr>
          <p:cNvPr id="3" name="vat" descr="/private/tmp/claude-501/-Users-kynrek-Isolater/16221b55-4a13-4e0c-b4a5-ab49db02cd34/scratchpad/img/vat.jpg">    </p:cNvPr>
          <p:cNvPicPr>
            <a:picLocks noChangeAspect="1"/>
          </p:cNvPicPr>
          <p:nvPr/>
        </p:nvPicPr>
        <p:blipFill>
          <a:blip r:embed="rId1"/>
          <a:stretch>
            <a:fillRect/>
          </a:stretch>
        </p:blipFill>
        <p:spPr>
          <a:xfrm>
            <a:off x="457200" y="1052703"/>
            <a:ext cx="4937760" cy="2695194"/>
          </a:xfrm>
          <a:prstGeom prst="rect">
            <a:avLst/>
          </a:prstGeom>
        </p:spPr>
      </p:pic>
      <p:sp>
        <p:nvSpPr>
          <p:cNvPr id="4" name="card"/>
          <p:cNvSpPr/>
          <p:nvPr/>
        </p:nvSpPr>
        <p:spPr>
          <a:xfrm>
            <a:off x="5623560" y="1051560"/>
            <a:ext cx="3063240" cy="2697480"/>
          </a:xfrm>
          <a:prstGeom prst="roundRect">
            <a:avLst>
              <a:gd name="adj" fmla="val 2712"/>
            </a:avLst>
          </a:prstGeom>
          <a:solidFill>
            <a:schemeClr val="tx2"/>
          </a:solidFill>
          <a:ln/>
        </p:spPr>
      </p:sp>
      <p:sp>
        <p:nvSpPr>
          <p:cNvPr id="5" name="Text 2"/>
          <p:cNvSpPr txBox="1"/>
          <p:nvPr/>
        </p:nvSpPr>
        <p:spPr>
          <a:xfrm>
            <a:off x="5806440" y="1188720"/>
            <a:ext cx="2697480" cy="1783080"/>
          </a:xfrm>
          <a:prstGeom prst="rect">
            <a:avLst/>
          </a:prstGeom>
          <a:noFill/>
          <a:ln/>
        </p:spPr>
        <p:txBody>
          <a:bodyPr wrap="square" lIns="0" tIns="0" rIns="0" bIns="0" rtlCol="0" anchor="t"/>
          <a:lstStyle/>
          <a:p>
            <a:pPr indent="0" marL="0">
              <a:buNone/>
            </a:pPr>
            <a:r>
              <a:rPr lang="en-US" sz="1600" i="1" dirty="0">
                <a:solidFill>
                  <a:schemeClr val="accent4"/>
                </a:solidFill>
              </a:rPr>
              <a:t>“There are no anonymous copies of the Gospels, and there are no copies of the canonical Gospels under different names.”</a:t>
            </a:r>
            <a:endParaRPr lang="en-US" sz="1600" dirty="0"/>
          </a:p>
        </p:txBody>
      </p:sp>
      <p:sp>
        <p:nvSpPr>
          <p:cNvPr id="6" name="Text 3"/>
          <p:cNvSpPr txBox="1"/>
          <p:nvPr/>
        </p:nvSpPr>
        <p:spPr>
          <a:xfrm>
            <a:off x="5806440" y="3017520"/>
            <a:ext cx="2697480" cy="640080"/>
          </a:xfrm>
          <a:prstGeom prst="rect">
            <a:avLst/>
          </a:prstGeom>
          <a:noFill/>
          <a:ln/>
        </p:spPr>
        <p:txBody>
          <a:bodyPr wrap="square" lIns="0" tIns="0" rIns="0" bIns="0" rtlCol="0" anchor="t"/>
          <a:lstStyle/>
          <a:p>
            <a:pPr indent="0" marL="0">
              <a:buNone/>
            </a:pPr>
            <a:r>
              <a:rPr lang="en-US" sz="1000" dirty="0">
                <a:solidFill>
                  <a:schemeClr val="accent1"/>
                </a:solidFill>
              </a:rPr>
              <a:t>Craig A. Evans, Jesus and the Manuscripts (2020), p. 53, quoted in Mounce, Why I Trust the Bible</a:t>
            </a:r>
            <a:endParaRPr lang="en-US" sz="1000" dirty="0"/>
          </a:p>
        </p:txBody>
      </p:sp>
      <p:sp>
        <p:nvSpPr>
          <p:cNvPr id="7" name="card"/>
          <p:cNvSpPr/>
          <p:nvPr/>
        </p:nvSpPr>
        <p:spPr>
          <a:xfrm>
            <a:off x="457200" y="3886200"/>
            <a:ext cx="8229600" cy="777240"/>
          </a:xfrm>
          <a:prstGeom prst="roundRect">
            <a:avLst>
              <a:gd name="adj" fmla="val 9412"/>
            </a:avLst>
          </a:prstGeom>
          <a:solidFill>
            <a:schemeClr val="tx2"/>
          </a:solidFill>
          <a:ln/>
        </p:spPr>
      </p:sp>
      <p:sp>
        <p:nvSpPr>
          <p:cNvPr id="8" name="Text 5"/>
          <p:cNvSpPr txBox="1"/>
          <p:nvPr/>
        </p:nvSpPr>
        <p:spPr>
          <a:xfrm>
            <a:off x="685800" y="3886200"/>
            <a:ext cx="7772400" cy="777240"/>
          </a:xfrm>
          <a:prstGeom prst="rect">
            <a:avLst/>
          </a:prstGeom>
          <a:noFill/>
          <a:ln/>
        </p:spPr>
        <p:txBody>
          <a:bodyPr wrap="square" lIns="0" tIns="0" rIns="0" bIns="0" rtlCol="0" anchor="ctr"/>
          <a:lstStyle/>
          <a:p>
            <a:pPr indent="0" marL="0">
              <a:buNone/>
            </a:pPr>
            <a:r>
              <a:rPr lang="en-US" sz="1500" i="1" dirty="0">
                <a:solidFill>
                  <a:schemeClr val="bg1"/>
                </a:solidFill>
              </a:rPr>
              <a:t>“These titles were added sometime before the end of the first century.”  </a:t>
            </a:r>
            <a:pPr indent="0" marL="0">
              <a:buNone/>
            </a:pPr>
            <a:r>
              <a:rPr lang="en-US" sz="1000" dirty="0">
                <a:solidFill>
                  <a:schemeClr val="accent1"/>
                </a:solidFill>
              </a:rPr>
              <a:t>William D. Mounce, Why I Trust the Bible (2021), citing Martin Hengel</a:t>
            </a:r>
            <a:endParaRPr lang="en-US" sz="15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First-century names, set in stone</a:t>
            </a:r>
            <a:endParaRPr lang="en-US" sz="3200" dirty="0"/>
          </a:p>
        </p:txBody>
      </p:sp>
      <p:pic>
        <p:nvPicPr>
          <p:cNvPr id="3" name="ossuary" descr="/private/tmp/claude-501/-Users-kynrek-Isolater/16221b55-4a13-4e0c-b4a5-ab49db02cd34/scratchpad/img/ossuary.jpg">    </p:cNvPr>
          <p:cNvPicPr>
            <a:picLocks noChangeAspect="1"/>
          </p:cNvPicPr>
          <p:nvPr/>
        </p:nvPicPr>
        <p:blipFill>
          <a:blip r:embed="rId1"/>
          <a:stretch>
            <a:fillRect/>
          </a:stretch>
        </p:blipFill>
        <p:spPr>
          <a:xfrm>
            <a:off x="457200" y="1233297"/>
            <a:ext cx="6035040" cy="3294126"/>
          </a:xfrm>
          <a:prstGeom prst="rect">
            <a:avLst/>
          </a:prstGeom>
        </p:spPr>
      </p:pic>
      <p:sp>
        <p:nvSpPr>
          <p:cNvPr id="4" name="Text 1"/>
          <p:cNvSpPr txBox="1"/>
          <p:nvPr/>
        </p:nvSpPr>
        <p:spPr>
          <a:xfrm>
            <a:off x="6766560" y="1280160"/>
            <a:ext cx="1920240" cy="1828800"/>
          </a:xfrm>
          <a:prstGeom prst="rect">
            <a:avLst/>
          </a:prstGeom>
          <a:noFill/>
          <a:ln/>
        </p:spPr>
        <p:txBody>
          <a:bodyPr wrap="square" lIns="0" tIns="0" rIns="0" bIns="0" rtlCol="0" anchor="t"/>
          <a:lstStyle/>
          <a:p>
            <a:pPr indent="0" marL="0">
              <a:buNone/>
            </a:pPr>
            <a:r>
              <a:rPr lang="en-US" sz="1500" dirty="0">
                <a:solidFill>
                  <a:schemeClr val="bg1"/>
                </a:solidFill>
              </a:rPr>
              <a:t>Limestone ossuaries from 1st-century Jerusalem carry the personal names common at the time.</a:t>
            </a:r>
            <a:endParaRPr lang="en-US" sz="1500" dirty="0"/>
          </a:p>
        </p:txBody>
      </p:sp>
      <p:sp>
        <p:nvSpPr>
          <p:cNvPr id="5" name="Text 2"/>
          <p:cNvSpPr txBox="1"/>
          <p:nvPr/>
        </p:nvSpPr>
        <p:spPr>
          <a:xfrm>
            <a:off x="6766560" y="3108960"/>
            <a:ext cx="1920240" cy="1097280"/>
          </a:xfrm>
          <a:prstGeom prst="rect">
            <a:avLst/>
          </a:prstGeom>
          <a:noFill/>
          <a:ln/>
        </p:spPr>
        <p:txBody>
          <a:bodyPr wrap="square" lIns="0" tIns="0" rIns="0" bIns="0" rtlCol="0" anchor="t"/>
          <a:lstStyle/>
          <a:p>
            <a:pPr indent="0" marL="0">
              <a:buNone/>
            </a:pPr>
            <a:r>
              <a:rPr lang="en-US" sz="1500" i="1" dirty="0">
                <a:solidFill>
                  <a:schemeClr val="accent1"/>
                </a:solidFill>
              </a:rPr>
              <a:t>One lid reads “Aristoboulos son of Ision (Yason)”.</a:t>
            </a:r>
            <a:endParaRPr lang="en-US" sz="15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names fit the time and place</a:t>
            </a:r>
            <a:endParaRPr lang="en-US" sz="3200" dirty="0"/>
          </a:p>
        </p:txBody>
      </p:sp>
      <p:sp>
        <p:nvSpPr>
          <p:cNvPr id="3" name="card"/>
          <p:cNvSpPr/>
          <p:nvPr/>
        </p:nvSpPr>
        <p:spPr>
          <a:xfrm>
            <a:off x="457200" y="1051560"/>
            <a:ext cx="3383280" cy="3246120"/>
          </a:xfrm>
          <a:prstGeom prst="roundRect">
            <a:avLst>
              <a:gd name="adj" fmla="val 2254"/>
            </a:avLst>
          </a:prstGeom>
          <a:solidFill>
            <a:schemeClr val="tx2"/>
          </a:solidFill>
          <a:ln/>
        </p:spPr>
      </p:sp>
      <p:sp>
        <p:nvSpPr>
          <p:cNvPr id="4" name="Text 2"/>
          <p:cNvSpPr txBox="1"/>
          <p:nvPr/>
        </p:nvSpPr>
        <p:spPr>
          <a:xfrm>
            <a:off x="640080" y="1170432"/>
            <a:ext cx="3017520" cy="228600"/>
          </a:xfrm>
          <a:prstGeom prst="rect">
            <a:avLst/>
          </a:prstGeom>
          <a:noFill/>
          <a:ln/>
        </p:spPr>
        <p:txBody>
          <a:bodyPr wrap="square" lIns="0" tIns="0" rIns="0" bIns="0" rtlCol="0" anchor="ctr"/>
          <a:lstStyle/>
          <a:p>
            <a:pPr indent="0" marL="0">
              <a:buNone/>
            </a:pPr>
            <a:r>
              <a:rPr lang="en-US" sz="1000" b="1" spc="300" kern="0" dirty="0">
                <a:solidFill>
                  <a:schemeClr val="bg2"/>
                </a:solidFill>
              </a:rPr>
              <a:t>THE DATA</a:t>
            </a:r>
            <a:endParaRPr lang="en-US" sz="1000" dirty="0"/>
          </a:p>
        </p:txBody>
      </p:sp>
      <p:sp>
        <p:nvSpPr>
          <p:cNvPr id="5" name="Text 3"/>
          <p:cNvSpPr txBox="1"/>
          <p:nvPr/>
        </p:nvSpPr>
        <p:spPr>
          <a:xfrm>
            <a:off x="640080" y="1399032"/>
            <a:ext cx="3017520" cy="365760"/>
          </a:xfrm>
          <a:prstGeom prst="rect">
            <a:avLst/>
          </a:prstGeom>
          <a:noFill/>
          <a:ln/>
        </p:spPr>
        <p:txBody>
          <a:bodyPr wrap="square" lIns="0" tIns="0" rIns="0" bIns="0" rtlCol="0" anchor="ctr"/>
          <a:lstStyle/>
          <a:p>
            <a:pPr indent="0" marL="0">
              <a:buNone/>
            </a:pPr>
            <a:r>
              <a:rPr lang="en-US" sz="2000" b="1" dirty="0">
                <a:solidFill>
                  <a:schemeClr val="accent1"/>
                </a:solidFill>
                <a:latin typeface="Cambria" pitchFamily="34" charset="0"/>
                <a:ea typeface="Cambria" pitchFamily="34" charset="-122"/>
                <a:cs typeface="Cambria" pitchFamily="34" charset="-120"/>
              </a:rPr>
              <a:t>Dr. Tal Ilan</a:t>
            </a:r>
            <a:endParaRPr lang="en-US" sz="2000" dirty="0"/>
          </a:p>
        </p:txBody>
      </p:sp>
      <p:sp>
        <p:nvSpPr>
          <p:cNvPr id="6" name="Text 4"/>
          <p:cNvSpPr txBox="1"/>
          <p:nvPr/>
        </p:nvSpPr>
        <p:spPr>
          <a:xfrm>
            <a:off x="640080" y="1783080"/>
            <a:ext cx="3017520" cy="1188720"/>
          </a:xfrm>
          <a:prstGeom prst="rect">
            <a:avLst/>
          </a:prstGeom>
          <a:noFill/>
          <a:ln/>
        </p:spPr>
        <p:txBody>
          <a:bodyPr wrap="square" lIns="0" tIns="0" rIns="0" bIns="0" rtlCol="0" anchor="t"/>
          <a:lstStyle/>
          <a:p>
            <a:pPr indent="0" marL="0">
              <a:buNone/>
            </a:pPr>
            <a:r>
              <a:rPr lang="en-US" sz="1300" dirty="0">
                <a:solidFill>
                  <a:schemeClr val="bg1"/>
                </a:solidFill>
              </a:rPr>
              <a:t>Her Lexicon of Jewish Names in Late Antiquity (2002) catalogues Jews in Palestine, 330 BC to AD 200, from ossuaries, Josephus, the Dead Sea Scrolls and more: 2,953 name occurrences.</a:t>
            </a:r>
            <a:endParaRPr lang="en-US" sz="1300" dirty="0"/>
          </a:p>
        </p:txBody>
      </p:sp>
      <p:sp>
        <p:nvSpPr>
          <p:cNvPr id="7" name="Text 5"/>
          <p:cNvSpPr txBox="1"/>
          <p:nvPr/>
        </p:nvSpPr>
        <p:spPr>
          <a:xfrm>
            <a:off x="640080" y="3017520"/>
            <a:ext cx="3017520" cy="228600"/>
          </a:xfrm>
          <a:prstGeom prst="rect">
            <a:avLst/>
          </a:prstGeom>
          <a:noFill/>
          <a:ln/>
        </p:spPr>
        <p:txBody>
          <a:bodyPr wrap="square" lIns="0" tIns="0" rIns="0" bIns="0" rtlCol="0" anchor="ctr"/>
          <a:lstStyle/>
          <a:p>
            <a:pPr indent="0" marL="0">
              <a:buNone/>
            </a:pPr>
            <a:r>
              <a:rPr lang="en-US" sz="1000" b="1" spc="200" kern="0" dirty="0">
                <a:solidFill>
                  <a:schemeClr val="bg2"/>
                </a:solidFill>
              </a:rPr>
              <a:t>MOST COMMON MEN’S NAMES</a:t>
            </a:r>
            <a:endParaRPr lang="en-US" sz="1000" dirty="0"/>
          </a:p>
        </p:txBody>
      </p:sp>
      <p:sp>
        <p:nvSpPr>
          <p:cNvPr id="8" name="Text 6"/>
          <p:cNvSpPr txBox="1"/>
          <p:nvPr/>
        </p:nvSpPr>
        <p:spPr>
          <a:xfrm>
            <a:off x="640080" y="3246120"/>
            <a:ext cx="3017520" cy="548640"/>
          </a:xfrm>
          <a:prstGeom prst="rect">
            <a:avLst/>
          </a:prstGeom>
          <a:noFill/>
          <a:ln/>
        </p:spPr>
        <p:txBody>
          <a:bodyPr wrap="square" lIns="0" tIns="0" rIns="0" bIns="0" rtlCol="0" anchor="t"/>
          <a:lstStyle/>
          <a:p>
            <a:pPr indent="0" marL="0">
              <a:buNone/>
            </a:pPr>
            <a:r>
              <a:rPr lang="en-US" sz="1500" b="1" dirty="0">
                <a:solidFill>
                  <a:schemeClr val="accent4"/>
                </a:solidFill>
              </a:rPr>
              <a:t>Simon, Joseph, Lazarus, Judas, John, Jesus</a:t>
            </a:r>
            <a:endParaRPr lang="en-US" sz="1500" dirty="0"/>
          </a:p>
        </p:txBody>
      </p:sp>
      <p:sp>
        <p:nvSpPr>
          <p:cNvPr id="9" name="Text 7"/>
          <p:cNvSpPr txBox="1"/>
          <p:nvPr/>
        </p:nvSpPr>
        <p:spPr>
          <a:xfrm>
            <a:off x="640080" y="3794760"/>
            <a:ext cx="3017520" cy="274320"/>
          </a:xfrm>
          <a:prstGeom prst="rect">
            <a:avLst/>
          </a:prstGeom>
          <a:noFill/>
          <a:ln/>
        </p:spPr>
        <p:txBody>
          <a:bodyPr wrap="square" lIns="0" tIns="0" rIns="0" bIns="0" rtlCol="0" anchor="ctr"/>
          <a:lstStyle/>
          <a:p>
            <a:pPr indent="0" marL="0">
              <a:buNone/>
            </a:pPr>
            <a:r>
              <a:rPr lang="en-US" sz="1200" i="1" dirty="0">
                <a:solidFill>
                  <a:schemeClr val="bg2"/>
                </a:solidFill>
              </a:rPr>
              <a:t>the same names that fill the Gospels</a:t>
            </a:r>
            <a:endParaRPr lang="en-US" sz="1200" dirty="0"/>
          </a:p>
        </p:txBody>
      </p:sp>
      <p:graphicFrame>
        <p:nvGraphicFramePr>
          <p:cNvPr id="54" name="Name frequency table"/>
          <p:cNvGraphicFramePr>
            <a:graphicFrameLocks noGrp="1"/>
          </p:cNvGraphicFramePr>
          <p:nvPr>
            <p:extLst>
              <p:ext uri="{D42A27DB-BD31-4B8C-83A1-F6EECF244321}">
                <p14:modId xmlns:p14="http://schemas.microsoft.com/office/powerpoint/2010/main" val="1579011935"/>
              </p:ext>
            </p:extLst>
          </p:nvPr>
        </p:nvGraphicFramePr>
        <p:xfrm>
          <a:off x="4114800" y="1051560"/>
          <a:ext cx="4572000" cy="914400"/>
        </p:xfrm>
        <a:graphic>
          <a:graphicData uri="http://schemas.openxmlformats.org/drawingml/2006/table">
            <a:tbl>
              <a:tblPr/>
              <a:tblGrid>
                <a:gridCol w="2194560"/>
                <a:gridCol w="1188720"/>
                <a:gridCol w="1188720"/>
              </a:tblGrid>
              <a:tr h="411480">
                <a:tc>
                  <a:txBody>
                    <a:bodyPr/>
                    <a:lstStyle/>
                    <a:p>
                      <a:pPr indent="0" marL="0">
                        <a:buNone/>
                      </a:pPr>
                      <a:r>
                        <a:rPr lang="en-US" sz="1300" b="1" dirty="0">
                          <a:solidFill>
                            <a:schemeClr val="tx1"/>
                          </a:solidFill>
                          <a:latin typeface="Calibri" pitchFamily="34" charset="0"/>
                          <a:ea typeface="Calibri" pitchFamily="34" charset="-122"/>
                          <a:cs typeface="Calibri" pitchFamily="34" charset="-120"/>
                        </a:rPr>
                        <a:t>Men named…</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1"/>
                    </a:solidFill>
                  </a:tcPr>
                </a:tc>
                <a:tc>
                  <a:txBody>
                    <a:bodyPr/>
                    <a:lstStyle/>
                    <a:p>
                      <a:pPr indent="0" marL="0">
                        <a:buNone/>
                      </a:pPr>
                      <a:r>
                        <a:rPr lang="en-US" sz="1300" b="1" dirty="0">
                          <a:solidFill>
                            <a:schemeClr val="tx1"/>
                          </a:solidFill>
                          <a:latin typeface="Calibri" pitchFamily="34" charset="0"/>
                          <a:ea typeface="Calibri" pitchFamily="34" charset="-122"/>
                          <a:cs typeface="Calibri" pitchFamily="34" charset="-120"/>
                        </a:rPr>
                        <a:t>Palestine (Ilan)</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1"/>
                    </a:solidFill>
                  </a:tcPr>
                </a:tc>
                <a:tc>
                  <a:txBody>
                    <a:bodyPr/>
                    <a:lstStyle/>
                    <a:p>
                      <a:pPr indent="0" marL="0">
                        <a:buNone/>
                      </a:pPr>
                      <a:r>
                        <a:rPr lang="en-US" sz="1300" b="1" dirty="0">
                          <a:solidFill>
                            <a:schemeClr val="tx1"/>
                          </a:solidFill>
                          <a:latin typeface="Calibri" pitchFamily="34" charset="0"/>
                          <a:ea typeface="Calibri" pitchFamily="34" charset="-122"/>
                          <a:cs typeface="Calibri" pitchFamily="34" charset="-120"/>
                        </a:rPr>
                        <a:t>Gospels &amp; Acts</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1"/>
                    </a:solidFill>
                  </a:tcPr>
                </a:tc>
              </a:tr>
              <a:tr h="411480">
                <a:tc>
                  <a:txBody>
                    <a:bodyPr/>
                    <a:lstStyle/>
                    <a:p>
                      <a:pPr algn="l" indent="0" marL="0">
                        <a:buNone/>
                      </a:pPr>
                      <a:r>
                        <a:rPr lang="en-US" sz="1300" dirty="0">
                          <a:solidFill>
                            <a:schemeClr val="bg1"/>
                          </a:solidFill>
                          <a:latin typeface="Calibri" pitchFamily="34" charset="0"/>
                          <a:ea typeface="Calibri" pitchFamily="34" charset="-122"/>
                          <a:cs typeface="Calibri" pitchFamily="34" charset="-120"/>
                        </a:rPr>
                        <a:t>Simon or Joseph</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algn="ctr" indent="0" marL="0">
                        <a:buNone/>
                      </a:pPr>
                      <a:r>
                        <a:rPr lang="en-US" sz="1300" b="1" dirty="0">
                          <a:solidFill>
                            <a:schemeClr val="bg1"/>
                          </a:solidFill>
                          <a:latin typeface="Calibri" pitchFamily="34" charset="0"/>
                          <a:ea typeface="Calibri" pitchFamily="34" charset="-122"/>
                          <a:cs typeface="Calibri" pitchFamily="34" charset="-120"/>
                        </a:rPr>
                        <a:t>16%</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algn="ctr" indent="0" marL="0">
                        <a:buNone/>
                      </a:pPr>
                      <a:r>
                        <a:rPr lang="en-US" sz="1300" b="1" dirty="0">
                          <a:solidFill>
                            <a:schemeClr val="bg1"/>
                          </a:solidFill>
                          <a:latin typeface="Calibri" pitchFamily="34" charset="0"/>
                          <a:ea typeface="Calibri" pitchFamily="34" charset="-122"/>
                          <a:cs typeface="Calibri" pitchFamily="34" charset="-120"/>
                        </a:rPr>
                        <a:t>18%</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r h="411480">
                <a:tc>
                  <a:txBody>
                    <a:bodyPr/>
                    <a:lstStyle/>
                    <a:p>
                      <a:pPr algn="l" indent="0" marL="0">
                        <a:buNone/>
                      </a:pPr>
                      <a:r>
                        <a:rPr lang="en-US" sz="1300" dirty="0">
                          <a:solidFill>
                            <a:schemeClr val="bg1"/>
                          </a:solidFill>
                          <a:latin typeface="Calibri" pitchFamily="34" charset="0"/>
                          <a:ea typeface="Calibri" pitchFamily="34" charset="-122"/>
                          <a:cs typeface="Calibri" pitchFamily="34" charset="-120"/>
                        </a:rPr>
                        <a:t>One of the 9 most common names</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algn="ctr" indent="0" marL="0">
                        <a:buNone/>
                      </a:pPr>
                      <a:r>
                        <a:rPr lang="en-US" sz="1300" b="1" dirty="0">
                          <a:solidFill>
                            <a:schemeClr val="bg1"/>
                          </a:solidFill>
                          <a:latin typeface="Calibri" pitchFamily="34" charset="0"/>
                          <a:ea typeface="Calibri" pitchFamily="34" charset="-122"/>
                          <a:cs typeface="Calibri" pitchFamily="34" charset="-120"/>
                        </a:rPr>
                        <a:t>41.5%</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algn="ctr" indent="0" marL="0">
                        <a:buNone/>
                      </a:pPr>
                      <a:r>
                        <a:rPr lang="en-US" sz="1300" b="1" dirty="0">
                          <a:solidFill>
                            <a:schemeClr val="bg1"/>
                          </a:solidFill>
                          <a:latin typeface="Calibri" pitchFamily="34" charset="0"/>
                          <a:ea typeface="Calibri" pitchFamily="34" charset="-122"/>
                          <a:cs typeface="Calibri" pitchFamily="34" charset="-120"/>
                        </a:rPr>
                        <a:t>40.3%</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r h="411480">
                <a:tc>
                  <a:txBody>
                    <a:bodyPr/>
                    <a:lstStyle/>
                    <a:p>
                      <a:pPr algn="l" indent="0" marL="0">
                        <a:buNone/>
                      </a:pPr>
                      <a:r>
                        <a:rPr lang="en-US" sz="1300" dirty="0">
                          <a:solidFill>
                            <a:schemeClr val="bg1"/>
                          </a:solidFill>
                          <a:latin typeface="Calibri" pitchFamily="34" charset="0"/>
                          <a:ea typeface="Calibri" pitchFamily="34" charset="-122"/>
                          <a:cs typeface="Calibri" pitchFamily="34" charset="-120"/>
                        </a:rPr>
                        <a:t>A name no one else had</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algn="ctr" indent="0" marL="0">
                        <a:buNone/>
                      </a:pPr>
                      <a:r>
                        <a:rPr lang="en-US" sz="1300" b="1" dirty="0">
                          <a:solidFill>
                            <a:schemeClr val="bg1"/>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algn="ctr" indent="0" marL="0">
                        <a:buNone/>
                      </a:pPr>
                      <a:r>
                        <a:rPr lang="en-US" sz="1300" b="1" dirty="0">
                          <a:solidFill>
                            <a:schemeClr val="bg1"/>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marL="73152" marR="73152" marT="27432" marB="27432"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bl>
          </a:graphicData>
        </a:graphic>
      </p:graphicFrame>
      <p:sp>
        <p:nvSpPr>
          <p:cNvPr id="11" name="card"/>
          <p:cNvSpPr/>
          <p:nvPr/>
        </p:nvSpPr>
        <p:spPr>
          <a:xfrm>
            <a:off x="4114800" y="2880360"/>
            <a:ext cx="4572000" cy="1417320"/>
          </a:xfrm>
          <a:prstGeom prst="roundRect">
            <a:avLst>
              <a:gd name="adj" fmla="val 5161"/>
            </a:avLst>
          </a:prstGeom>
          <a:solidFill>
            <a:schemeClr val="tx2"/>
          </a:solidFill>
          <a:ln/>
        </p:spPr>
      </p:sp>
      <p:sp>
        <p:nvSpPr>
          <p:cNvPr id="12" name="Text 9"/>
          <p:cNvSpPr txBox="1"/>
          <p:nvPr/>
        </p:nvSpPr>
        <p:spPr>
          <a:xfrm>
            <a:off x="4297680" y="2971800"/>
            <a:ext cx="4206240" cy="1234440"/>
          </a:xfrm>
          <a:prstGeom prst="rect">
            <a:avLst/>
          </a:prstGeom>
          <a:noFill/>
          <a:ln/>
        </p:spPr>
        <p:txBody>
          <a:bodyPr wrap="square" lIns="0" tIns="0" rIns="0" bIns="0" rtlCol="0" anchor="ctr"/>
          <a:lstStyle/>
          <a:p>
            <a:pPr indent="0" marL="0">
              <a:buNone/>
            </a:pPr>
            <a:r>
              <a:rPr lang="en-US" sz="1300" dirty="0">
                <a:solidFill>
                  <a:schemeClr val="bg1"/>
                </a:solidFill>
              </a:rPr>
              <a:t>Fiction gets this wrong. A 2024 statistical study found the Gospels’ names fit the real population as well as Josephus does, and better than ancient fictional texts or well-researched modern historical novels.</a:t>
            </a:r>
            <a:endParaRPr lang="en-US" sz="1300" dirty="0"/>
          </a:p>
        </p:txBody>
      </p:sp>
      <p:sp>
        <p:nvSpPr>
          <p:cNvPr id="13" name="Text 10"/>
          <p:cNvSpPr txBox="1"/>
          <p:nvPr/>
        </p:nvSpPr>
        <p:spPr>
          <a:xfrm>
            <a:off x="457200" y="4389120"/>
            <a:ext cx="7680960" cy="365760"/>
          </a:xfrm>
          <a:prstGeom prst="rect">
            <a:avLst/>
          </a:prstGeom>
          <a:noFill/>
          <a:ln/>
        </p:spPr>
        <p:txBody>
          <a:bodyPr wrap="square" lIns="0" tIns="0" rIns="0" bIns="0" rtlCol="0" anchor="t"/>
          <a:lstStyle/>
          <a:p>
            <a:pPr indent="0" marL="0">
              <a:buNone/>
            </a:pPr>
            <a:r>
              <a:rPr lang="en-US" sz="900" dirty="0">
                <a:solidFill>
                  <a:schemeClr val="bg2"/>
                </a:solidFill>
              </a:rPr>
              <a:t>Sources: Richard Bauckham, Jesus and the Eyewitnesses, 2nd ed. (2017), pp. 71–72; Tal Ilan, Lexicon of Jewish Names in Late Antiquity, Part I (2002); van de Weghe &amp; Wilson, “Why Name Popularity is a Good Test of Historicity” (2024)</a:t>
            </a:r>
            <a:endParaRPr lang="en-US" sz="9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Mark names his eyewitnesses</a:t>
            </a:r>
            <a:endParaRPr lang="en-US" sz="3200" dirty="0"/>
          </a:p>
        </p:txBody>
      </p:sp>
      <p:sp>
        <p:nvSpPr>
          <p:cNvPr id="3" name="card"/>
          <p:cNvSpPr/>
          <p:nvPr/>
        </p:nvSpPr>
        <p:spPr>
          <a:xfrm>
            <a:off x="457200" y="1051560"/>
            <a:ext cx="3291840" cy="3246120"/>
          </a:xfrm>
          <a:prstGeom prst="roundRect">
            <a:avLst>
              <a:gd name="adj" fmla="val 2254"/>
            </a:avLst>
          </a:prstGeom>
          <a:solidFill>
            <a:schemeClr val="tx2"/>
          </a:solidFill>
          <a:ln/>
        </p:spPr>
      </p:sp>
      <p:sp>
        <p:nvSpPr>
          <p:cNvPr id="4" name="Text 2"/>
          <p:cNvSpPr txBox="1"/>
          <p:nvPr/>
        </p:nvSpPr>
        <p:spPr>
          <a:xfrm>
            <a:off x="640080" y="1170432"/>
            <a:ext cx="2926080" cy="228600"/>
          </a:xfrm>
          <a:prstGeom prst="rect">
            <a:avLst/>
          </a:prstGeom>
          <a:noFill/>
          <a:ln/>
        </p:spPr>
        <p:txBody>
          <a:bodyPr wrap="square" lIns="0" tIns="0" rIns="0" bIns="0" rtlCol="0" anchor="ctr"/>
          <a:lstStyle/>
          <a:p>
            <a:pPr indent="0" marL="0">
              <a:buNone/>
            </a:pPr>
            <a:r>
              <a:rPr lang="en-US" sz="1000" b="1" spc="300" kern="0" dirty="0">
                <a:solidFill>
                  <a:schemeClr val="bg2"/>
                </a:solidFill>
              </a:rPr>
              <a:t>INCLUSIO</a:t>
            </a:r>
            <a:endParaRPr lang="en-US" sz="1000" dirty="0"/>
          </a:p>
        </p:txBody>
      </p:sp>
      <p:sp>
        <p:nvSpPr>
          <p:cNvPr id="5" name="Text 3"/>
          <p:cNvSpPr txBox="1"/>
          <p:nvPr/>
        </p:nvSpPr>
        <p:spPr>
          <a:xfrm>
            <a:off x="640080" y="1399032"/>
            <a:ext cx="2926080" cy="365760"/>
          </a:xfrm>
          <a:prstGeom prst="rect">
            <a:avLst/>
          </a:prstGeom>
          <a:noFill/>
          <a:ln/>
        </p:spPr>
        <p:txBody>
          <a:bodyPr wrap="square" lIns="0" tIns="0" rIns="0" bIns="0" rtlCol="0" anchor="ctr"/>
          <a:lstStyle/>
          <a:p>
            <a:pPr indent="0" marL="0">
              <a:buNone/>
            </a:pPr>
            <a:r>
              <a:rPr lang="en-US" sz="1900" b="1" dirty="0">
                <a:solidFill>
                  <a:schemeClr val="accent1"/>
                </a:solidFill>
                <a:latin typeface="Cambria" pitchFamily="34" charset="0"/>
                <a:ea typeface="Cambria" pitchFamily="34" charset="-122"/>
                <a:cs typeface="Cambria" pitchFamily="34" charset="-120"/>
              </a:rPr>
              <a:t>Peter first and last</a:t>
            </a:r>
            <a:endParaRPr lang="en-US" sz="1900" dirty="0"/>
          </a:p>
        </p:txBody>
      </p:sp>
      <p:sp>
        <p:nvSpPr>
          <p:cNvPr id="6" name="Text 4"/>
          <p:cNvSpPr txBox="1"/>
          <p:nvPr/>
        </p:nvSpPr>
        <p:spPr>
          <a:xfrm>
            <a:off x="640080" y="1828800"/>
            <a:ext cx="2926080" cy="868680"/>
          </a:xfrm>
          <a:prstGeom prst="rect">
            <a:avLst/>
          </a:prstGeom>
          <a:noFill/>
          <a:ln/>
        </p:spPr>
        <p:txBody>
          <a:bodyPr wrap="square" lIns="0" tIns="0" rIns="0" bIns="0" rtlCol="0" anchor="t"/>
          <a:lstStyle/>
          <a:p>
            <a:pPr indent="0" marL="0">
              <a:spcAft>
                <a:spcPts val="600"/>
              </a:spcAft>
              <a:buNone/>
            </a:pPr>
            <a:r>
              <a:rPr lang="en-US" sz="1300" b="1" dirty="0">
                <a:solidFill>
                  <a:schemeClr val="accent3"/>
                </a:solidFill>
              </a:rPr>
              <a:t>Mark 1:16 </a:t>
            </a:r>
            <a:pPr indent="0" marL="0">
              <a:spcAft>
                <a:spcPts val="600"/>
              </a:spcAft>
              <a:buNone/>
            </a:pPr>
            <a:r>
              <a:rPr lang="en-US" sz="1300" dirty="0">
                <a:solidFill>
                  <a:schemeClr val="bg1"/>
                </a:solidFill>
              </a:rPr>
              <a:t>Simon is the first disciple named</a:t>
            </a:r>
            <a:endParaRPr lang="en-US" sz="1300" dirty="0"/>
          </a:p>
          <a:p>
            <a:pPr indent="0" marL="0">
              <a:spcAft>
                <a:spcPts val="600"/>
              </a:spcAft>
              <a:buNone/>
            </a:pPr>
            <a:r>
              <a:rPr lang="en-US" sz="1300" b="1" dirty="0">
                <a:solidFill>
                  <a:schemeClr val="accent3"/>
                </a:solidFill>
              </a:rPr>
              <a:t>Mark 16:7 </a:t>
            </a:r>
            <a:pPr indent="0" marL="0">
              <a:spcAft>
                <a:spcPts val="600"/>
              </a:spcAft>
              <a:buNone/>
            </a:pPr>
            <a:r>
              <a:rPr lang="en-US" sz="1300" dirty="0">
                <a:solidFill>
                  <a:schemeClr val="bg1"/>
                </a:solidFill>
              </a:rPr>
              <a:t>“tell his disciples and Peter” is the last</a:t>
            </a:r>
            <a:endParaRPr lang="en-US" sz="1300" dirty="0"/>
          </a:p>
        </p:txBody>
      </p:sp>
      <p:sp>
        <p:nvSpPr>
          <p:cNvPr id="7" name="Text 5"/>
          <p:cNvSpPr txBox="1"/>
          <p:nvPr/>
        </p:nvSpPr>
        <p:spPr>
          <a:xfrm>
            <a:off x="640080" y="2743200"/>
            <a:ext cx="2926080" cy="1463040"/>
          </a:xfrm>
          <a:prstGeom prst="rect">
            <a:avLst/>
          </a:prstGeom>
          <a:noFill/>
          <a:ln/>
        </p:spPr>
        <p:txBody>
          <a:bodyPr wrap="square" lIns="0" tIns="0" rIns="0" bIns="0" rtlCol="0" anchor="t"/>
          <a:lstStyle/>
          <a:p>
            <a:pPr indent="0" marL="0">
              <a:buNone/>
            </a:pPr>
            <a:r>
              <a:rPr lang="en-US" sz="1300" i="1" dirty="0">
                <a:solidFill>
                  <a:schemeClr val="bg2"/>
                </a:solidFill>
              </a:rPr>
              <a:t>Ancient writers bracketed a story with their main eyewitness. Mark marks Peter as his source, as early church tradition also says.</a:t>
            </a:r>
            <a:endParaRPr lang="en-US" sz="1300" dirty="0"/>
          </a:p>
        </p:txBody>
      </p:sp>
      <p:sp>
        <p:nvSpPr>
          <p:cNvPr id="8" name="Text 6"/>
          <p:cNvSpPr txBox="1"/>
          <p:nvPr/>
        </p:nvSpPr>
        <p:spPr>
          <a:xfrm>
            <a:off x="4023360" y="1051560"/>
            <a:ext cx="4663440" cy="228600"/>
          </a:xfrm>
          <a:prstGeom prst="rect">
            <a:avLst/>
          </a:prstGeom>
          <a:noFill/>
          <a:ln/>
        </p:spPr>
        <p:txBody>
          <a:bodyPr wrap="square" lIns="0" tIns="0" rIns="0" bIns="0" rtlCol="0" anchor="ctr"/>
          <a:lstStyle/>
          <a:p>
            <a:pPr indent="0" marL="0">
              <a:buNone/>
            </a:pPr>
            <a:r>
              <a:rPr lang="en-US" sz="1000" b="1" spc="300" kern="0" dirty="0">
                <a:solidFill>
                  <a:schemeClr val="bg2"/>
                </a:solidFill>
              </a:rPr>
              <a:t>NAMES ONLY MARK GIVES</a:t>
            </a:r>
            <a:endParaRPr lang="en-US" sz="1000" dirty="0"/>
          </a:p>
        </p:txBody>
      </p:sp>
      <p:graphicFrame>
        <p:nvGraphicFramePr>
          <p:cNvPr id="55" name="Names only in Mark"/>
          <p:cNvGraphicFramePr>
            <a:graphicFrameLocks noGrp="1"/>
          </p:cNvGraphicFramePr>
          <p:nvPr>
            <p:extLst>
              <p:ext uri="{D42A27DB-BD31-4B8C-83A1-F6EECF244321}">
                <p14:modId xmlns:p14="http://schemas.microsoft.com/office/powerpoint/2010/main" val="1579011935"/>
              </p:ext>
            </p:extLst>
          </p:nvPr>
        </p:nvGraphicFramePr>
        <p:xfrm>
          <a:off x="4023360" y="1325880"/>
          <a:ext cx="4663440" cy="914400"/>
        </p:xfrm>
        <a:graphic>
          <a:graphicData uri="http://schemas.openxmlformats.org/drawingml/2006/table">
            <a:tbl>
              <a:tblPr/>
              <a:tblGrid>
                <a:gridCol w="1234440"/>
                <a:gridCol w="1783080"/>
                <a:gridCol w="1645920"/>
              </a:tblGrid>
              <a:tr h="310896">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Person</a:t>
                      </a:r>
                      <a:endParaRPr lang="en-US" sz="1200" dirty="0">
                        <a:latin typeface="Calibri" charset="0"/>
                        <a:ea typeface="Calibri" charset="0"/>
                        <a:cs typeface="Calibri" charset="0"/>
                      </a:endParaRPr>
                    </a:p>
                  </a:txBody>
                  <a:tcPr marL="64008" marR="64008" marT="36576" marB="36576"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1"/>
                    </a:solidFill>
                  </a:tcPr>
                </a:tc>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Mark</a:t>
                      </a:r>
                      <a:endParaRPr lang="en-US" sz="1200" dirty="0">
                        <a:latin typeface="Calibri" charset="0"/>
                        <a:ea typeface="Calibri" charset="0"/>
                        <a:cs typeface="Calibri" charset="0"/>
                      </a:endParaRPr>
                    </a:p>
                  </a:txBody>
                  <a:tcPr marL="64008" marR="64008" marT="36576" marB="36576"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1"/>
                    </a:solidFill>
                  </a:tcPr>
                </a:tc>
                <a:tc>
                  <a:txBody>
                    <a:bodyPr/>
                    <a:lstStyle/>
                    <a:p>
                      <a:pPr indent="0" marL="0">
                        <a:buNone/>
                      </a:pPr>
                      <a:r>
                        <a:rPr lang="en-US" sz="1200" b="1" dirty="0">
                          <a:solidFill>
                            <a:schemeClr val="tx1"/>
                          </a:solidFill>
                          <a:latin typeface="Calibri" pitchFamily="34" charset="0"/>
                          <a:ea typeface="Calibri" pitchFamily="34" charset="-122"/>
                          <a:cs typeface="Calibri" pitchFamily="34" charset="-120"/>
                        </a:rPr>
                        <a:t>Matthew / Luke</a:t>
                      </a:r>
                      <a:endParaRPr lang="en-US" sz="1200" dirty="0">
                        <a:latin typeface="Calibri" charset="0"/>
                        <a:ea typeface="Calibri" charset="0"/>
                        <a:cs typeface="Calibri" charset="0"/>
                      </a:endParaRPr>
                    </a:p>
                  </a:txBody>
                  <a:tcPr marL="64008" marR="64008" marT="36576" marB="36576"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accent1"/>
                    </a:solidFill>
                  </a:tcPr>
                </a:tc>
              </a:tr>
              <a:tr h="685800">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Blind man at Jericho</a:t>
                      </a:r>
                      <a:endParaRPr lang="en-US" sz="1200" dirty="0">
                        <a:latin typeface="Calibri" charset="0"/>
                        <a:ea typeface="Calibri" charset="0"/>
                        <a:cs typeface="Calibri" charset="0"/>
                      </a:endParaRPr>
                    </a:p>
                  </a:txBody>
                  <a:tcPr marL="64008" marR="64008" marT="36576" marB="36576"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“Bartimaeus, son of Timaeus” (10:46)</a:t>
                      </a:r>
                      <a:endParaRPr lang="en-US" sz="1200" dirty="0">
                        <a:latin typeface="Calibri" charset="0"/>
                        <a:ea typeface="Calibri" charset="0"/>
                        <a:cs typeface="Calibri" charset="0"/>
                      </a:endParaRPr>
                    </a:p>
                  </a:txBody>
                  <a:tcPr marL="64008" marR="64008" marT="36576" marB="36576"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unnamed (Matt 20:30; Luke 18:35)</a:t>
                      </a:r>
                      <a:endParaRPr lang="en-US" sz="1200" dirty="0">
                        <a:latin typeface="Calibri" charset="0"/>
                        <a:ea typeface="Calibri" charset="0"/>
                        <a:cs typeface="Calibri" charset="0"/>
                      </a:endParaRPr>
                    </a:p>
                  </a:txBody>
                  <a:tcPr marL="64008" marR="64008" marT="36576" marB="36576"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r h="685800">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Man who carried the cross</a:t>
                      </a:r>
                      <a:endParaRPr lang="en-US" sz="1200" dirty="0">
                        <a:latin typeface="Calibri" charset="0"/>
                        <a:ea typeface="Calibri" charset="0"/>
                        <a:cs typeface="Calibri" charset="0"/>
                      </a:endParaRPr>
                    </a:p>
                  </a:txBody>
                  <a:tcPr marL="64008" marR="64008" marT="36576" marB="36576"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Simon, “father of Alexander and Rufus” (15:21)</a:t>
                      </a:r>
                      <a:endParaRPr lang="en-US" sz="1200" dirty="0">
                        <a:latin typeface="Calibri" charset="0"/>
                        <a:ea typeface="Calibri" charset="0"/>
                        <a:cs typeface="Calibri" charset="0"/>
                      </a:endParaRPr>
                    </a:p>
                  </a:txBody>
                  <a:tcPr marL="64008" marR="64008" marT="36576" marB="36576"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Simon only (Matt 27:32; Luke 23:26)</a:t>
                      </a:r>
                      <a:endParaRPr lang="en-US" sz="1200" dirty="0">
                        <a:latin typeface="Calibri" charset="0"/>
                        <a:ea typeface="Calibri" charset="0"/>
                        <a:cs typeface="Calibri" charset="0"/>
                      </a:endParaRPr>
                    </a:p>
                  </a:txBody>
                  <a:tcPr marL="64008" marR="64008" marT="36576" marB="36576" anchor="ctr">
                    <a:lnL w="12700" cap="flat" cmpd="sng" algn="ctr">
                      <a:solidFill>
                        <a:srgbClr val="1C1C1E"/>
                      </a:solidFill>
                      <a:prstDash val="solid"/>
                      <a:round/>
                      <a:headEnd type="none" w="med" len="med"/>
                      <a:tailEnd type="none" w="med" len="med"/>
                    </a:lnL>
                    <a:lnR w="12700" cap="flat" cmpd="sng" algn="ctr">
                      <a:solidFill>
                        <a:srgbClr val="1C1C1E"/>
                      </a:solidFill>
                      <a:prstDash val="solid"/>
                      <a:round/>
                      <a:headEnd type="none" w="med" len="med"/>
                      <a:tailEnd type="none" w="med" len="med"/>
                    </a:lnR>
                    <a:lnT w="12700" cap="flat" cmpd="sng" algn="ctr">
                      <a:solidFill>
                        <a:srgbClr val="1C1C1E"/>
                      </a:solidFill>
                      <a:prstDash val="solid"/>
                      <a:round/>
                      <a:headEnd type="none" w="med" len="med"/>
                      <a:tailEnd type="none" w="med" len="med"/>
                    </a:lnT>
                    <a:lnB w="12700" cap="flat" cmpd="sng" algn="ctr">
                      <a:solidFill>
                        <a:srgbClr val="1C1C1E"/>
                      </a:solidFill>
                      <a:prstDash val="solid"/>
                      <a:round/>
                      <a:headEnd type="none" w="med" len="med"/>
                      <a:tailEnd type="none" w="med" len="med"/>
                    </a:lnB>
                    <a:solidFill>
                      <a:schemeClr val="tx2"/>
                    </a:solidFill>
                  </a:tcPr>
                </a:tc>
              </a:tr>
            </a:tbl>
          </a:graphicData>
        </a:graphic>
      </p:graphicFrame>
      <p:sp>
        <p:nvSpPr>
          <p:cNvPr id="10" name="card"/>
          <p:cNvSpPr/>
          <p:nvPr/>
        </p:nvSpPr>
        <p:spPr>
          <a:xfrm>
            <a:off x="4023360" y="3154680"/>
            <a:ext cx="4663440" cy="1143000"/>
          </a:xfrm>
          <a:prstGeom prst="roundRect">
            <a:avLst>
              <a:gd name="adj" fmla="val 6400"/>
            </a:avLst>
          </a:prstGeom>
          <a:solidFill>
            <a:schemeClr val="tx2"/>
          </a:solidFill>
          <a:ln/>
        </p:spPr>
      </p:sp>
      <p:sp>
        <p:nvSpPr>
          <p:cNvPr id="11" name="Text 8"/>
          <p:cNvSpPr txBox="1"/>
          <p:nvPr/>
        </p:nvSpPr>
        <p:spPr>
          <a:xfrm>
            <a:off x="4206240" y="3200400"/>
            <a:ext cx="4297680" cy="1051560"/>
          </a:xfrm>
          <a:prstGeom prst="rect">
            <a:avLst/>
          </a:prstGeom>
          <a:noFill/>
          <a:ln/>
        </p:spPr>
        <p:txBody>
          <a:bodyPr wrap="square" lIns="0" tIns="0" rIns="0" bIns="0" rtlCol="0" anchor="ctr"/>
          <a:lstStyle/>
          <a:p>
            <a:pPr indent="0" marL="0">
              <a:buNone/>
            </a:pPr>
            <a:r>
              <a:rPr lang="en-US" sz="1300" dirty="0">
                <a:solidFill>
                  <a:schemeClr val="bg1"/>
                </a:solidFill>
              </a:rPr>
              <a:t>Why name them? They were known people, some still alive, whom Mark’s first readers could ask. Mark mentions Alexander and Rufus as if his readers already knew them.</a:t>
            </a:r>
            <a:endParaRPr lang="en-US" sz="1300" dirty="0"/>
          </a:p>
        </p:txBody>
      </p:sp>
      <p:sp>
        <p:nvSpPr>
          <p:cNvPr id="12" name="Text 9"/>
          <p:cNvSpPr txBox="1"/>
          <p:nvPr/>
        </p:nvSpPr>
        <p:spPr>
          <a:xfrm>
            <a:off x="457200" y="4434840"/>
            <a:ext cx="7680960" cy="274320"/>
          </a:xfrm>
          <a:prstGeom prst="rect">
            <a:avLst/>
          </a:prstGeom>
          <a:noFill/>
          <a:ln/>
        </p:spPr>
        <p:txBody>
          <a:bodyPr wrap="square" lIns="0" tIns="0" rIns="0" bIns="0" rtlCol="0" anchor="ctr"/>
          <a:lstStyle/>
          <a:p>
            <a:pPr indent="0" marL="0">
              <a:buNone/>
            </a:pPr>
            <a:r>
              <a:rPr lang="en-US" sz="1000" dirty="0">
                <a:solidFill>
                  <a:schemeClr val="bg2"/>
                </a:solidFill>
              </a:rPr>
              <a:t>Richard Bauckham, Jesus and the Eyewitnesses, 2nd ed. (Eerdmans, 2017), ch. 3 (names) and pp. 124–27 (Peter inclusio)</a:t>
            </a:r>
            <a:endParaRPr lang="en-US" sz="1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ph idx="100" type="body" hasCustomPrompt="1"/>
          </p:nvPr>
        </p:nvSpPr>
        <p:spPr>
          <a:xfrm>
            <a:off x="914400" y="731520"/>
            <a:ext cx="7315200" cy="3108960"/>
          </a:xfrm>
          <a:prstGeom prst="rect">
            <a:avLst/>
          </a:prstGeom>
          <a:noFill/>
          <a:ln/>
        </p:spPr>
        <p:txBody>
          <a:bodyPr wrap="square" lIns="0" tIns="0" rIns="0" bIns="0" rtlCol="0" anchor="ctr"/>
          <a:lstStyle/>
          <a:p>
            <a:pPr indent="0" marL="0">
              <a:buNone/>
            </a:pPr>
            <a:r>
              <a:rPr lang="en-US" sz="2400" i="1" dirty="0">
                <a:solidFill>
                  <a:schemeClr val="bg1"/>
                </a:solidFill>
              </a:rPr>
              <a:t>“Again these features of the New Testament data would be difficult to explain as the result of random invention of names within Palestinian Jewish Christianity and impossible to explain as the result of such invention outside Jewish Palestine. All the evidence indicates the general authenticity of the personal names in the Gospels.”</a:t>
            </a:r>
            <a:endParaRPr lang="en-US" sz="2400" dirty="0"/>
          </a:p>
        </p:txBody>
      </p:sp>
      <p:sp>
        <p:nvSpPr>
          <p:cNvPr id="3" name="Text 0"/>
          <p:cNvSpPr/>
          <p:nvPr>
            <p:ph idx="101" type="body" hasCustomPrompt="1"/>
          </p:nvPr>
        </p:nvSpPr>
        <p:spPr>
          <a:xfrm>
            <a:off x="914400" y="3977640"/>
            <a:ext cx="7315200" cy="457200"/>
          </a:xfrm>
          <a:prstGeom prst="rect">
            <a:avLst/>
          </a:prstGeom>
          <a:noFill/>
          <a:ln/>
        </p:spPr>
        <p:txBody>
          <a:bodyPr wrap="square" lIns="0" tIns="0" rIns="0" bIns="0" rtlCol="0" anchor="t"/>
          <a:lstStyle/>
          <a:p>
            <a:pPr indent="0" marL="0">
              <a:buNone/>
            </a:pPr>
            <a:r>
              <a:rPr lang="en-US" sz="1400" dirty="0">
                <a:solidFill>
                  <a:schemeClr val="accent1"/>
                </a:solidFill>
              </a:rPr>
              <a:t>Richard Bauckham, Jesus and the Eyewitnesses (2nd ed.), p. 84</a:t>
            </a:r>
            <a:endParaRPr lang="en-US" sz="14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Tacitus: Rome’s great historian</a:t>
            </a:r>
            <a:endParaRPr lang="en-US" sz="3200" dirty="0"/>
          </a:p>
        </p:txBody>
      </p:sp>
      <p:sp>
        <p:nvSpPr>
          <p:cNvPr id="3" name="Text 1"/>
          <p:cNvSpPr txBox="1"/>
          <p:nvPr/>
        </p:nvSpPr>
        <p:spPr>
          <a:xfrm>
            <a:off x="457200" y="1051560"/>
            <a:ext cx="5303520" cy="292608"/>
          </a:xfrm>
          <a:prstGeom prst="rect">
            <a:avLst/>
          </a:prstGeom>
          <a:noFill/>
          <a:ln/>
        </p:spPr>
        <p:txBody>
          <a:bodyPr wrap="square" lIns="0" tIns="0" rIns="0" bIns="0" rtlCol="0" anchor="ctr"/>
          <a:lstStyle/>
          <a:p>
            <a:pPr indent="0" marL="0">
              <a:buNone/>
            </a:pPr>
            <a:r>
              <a:rPr lang="en-US" sz="1700" b="1" dirty="0">
                <a:solidFill>
                  <a:schemeClr val="accent1"/>
                </a:solidFill>
              </a:rPr>
              <a:t>Born AD 56, died c. 120</a:t>
            </a:r>
            <a:endParaRPr lang="en-US" sz="1700" dirty="0"/>
          </a:p>
        </p:txBody>
      </p:sp>
      <p:sp>
        <p:nvSpPr>
          <p:cNvPr id="4" name="Text 2"/>
          <p:cNvSpPr txBox="1"/>
          <p:nvPr/>
        </p:nvSpPr>
        <p:spPr>
          <a:xfrm>
            <a:off x="457200" y="1344168"/>
            <a:ext cx="5303520" cy="292608"/>
          </a:xfrm>
          <a:prstGeom prst="rect">
            <a:avLst/>
          </a:prstGeom>
          <a:noFill/>
          <a:ln/>
        </p:spPr>
        <p:txBody>
          <a:bodyPr wrap="square" lIns="0" tIns="0" rIns="0" bIns="0" rtlCol="0" anchor="ctr"/>
          <a:lstStyle/>
          <a:p>
            <a:pPr indent="0" marL="0">
              <a:buNone/>
            </a:pPr>
            <a:r>
              <a:rPr lang="en-US" sz="1400" dirty="0">
                <a:solidFill>
                  <a:schemeClr val="bg1"/>
                </a:solidFill>
              </a:rPr>
              <a:t>Roman senator, consul and governor of Asia</a:t>
            </a:r>
            <a:endParaRPr lang="en-US" sz="1400" dirty="0"/>
          </a:p>
        </p:txBody>
      </p:sp>
      <p:sp>
        <p:nvSpPr>
          <p:cNvPr id="5" name="Text 3"/>
          <p:cNvSpPr txBox="1"/>
          <p:nvPr/>
        </p:nvSpPr>
        <p:spPr>
          <a:xfrm>
            <a:off x="457200" y="1709928"/>
            <a:ext cx="5303520" cy="292608"/>
          </a:xfrm>
          <a:prstGeom prst="rect">
            <a:avLst/>
          </a:prstGeom>
          <a:noFill/>
          <a:ln/>
        </p:spPr>
        <p:txBody>
          <a:bodyPr wrap="square" lIns="0" tIns="0" rIns="0" bIns="0" rtlCol="0" anchor="ctr"/>
          <a:lstStyle/>
          <a:p>
            <a:pPr indent="0" marL="0">
              <a:buNone/>
            </a:pPr>
            <a:r>
              <a:rPr lang="en-US" sz="1700" b="1" dirty="0">
                <a:solidFill>
                  <a:schemeClr val="accent1"/>
                </a:solidFill>
              </a:rPr>
              <a:t>The Annals</a:t>
            </a:r>
            <a:endParaRPr lang="en-US" sz="1700" dirty="0"/>
          </a:p>
        </p:txBody>
      </p:sp>
      <p:sp>
        <p:nvSpPr>
          <p:cNvPr id="6" name="Text 4"/>
          <p:cNvSpPr txBox="1"/>
          <p:nvPr/>
        </p:nvSpPr>
        <p:spPr>
          <a:xfrm>
            <a:off x="457200" y="2002536"/>
            <a:ext cx="5303520" cy="292608"/>
          </a:xfrm>
          <a:prstGeom prst="rect">
            <a:avLst/>
          </a:prstGeom>
          <a:noFill/>
          <a:ln/>
        </p:spPr>
        <p:txBody>
          <a:bodyPr wrap="square" lIns="0" tIns="0" rIns="0" bIns="0" rtlCol="0" anchor="ctr"/>
          <a:lstStyle/>
          <a:p>
            <a:pPr indent="0" marL="0">
              <a:buNone/>
            </a:pPr>
            <a:r>
              <a:rPr lang="en-US" sz="1400" dirty="0">
                <a:solidFill>
                  <a:schemeClr val="bg1"/>
                </a:solidFill>
              </a:rPr>
              <a:t>History of the Roman Empire, AD 14 to 68</a:t>
            </a:r>
            <a:endParaRPr lang="en-US" sz="1400" dirty="0"/>
          </a:p>
        </p:txBody>
      </p:sp>
      <p:sp>
        <p:nvSpPr>
          <p:cNvPr id="7" name="Text 5"/>
          <p:cNvSpPr txBox="1"/>
          <p:nvPr/>
        </p:nvSpPr>
        <p:spPr>
          <a:xfrm>
            <a:off x="457200" y="2368296"/>
            <a:ext cx="5303520" cy="292608"/>
          </a:xfrm>
          <a:prstGeom prst="rect">
            <a:avLst/>
          </a:prstGeom>
          <a:noFill/>
          <a:ln/>
        </p:spPr>
        <p:txBody>
          <a:bodyPr wrap="square" lIns="0" tIns="0" rIns="0" bIns="0" rtlCol="0" anchor="ctr"/>
          <a:lstStyle/>
          <a:p>
            <a:pPr indent="0" marL="0">
              <a:buNone/>
            </a:pPr>
            <a:r>
              <a:rPr lang="en-US" sz="1700" b="1" dirty="0">
                <a:solidFill>
                  <a:schemeClr val="accent1"/>
                </a:solidFill>
              </a:rPr>
              <a:t>31 copies</a:t>
            </a:r>
            <a:endParaRPr lang="en-US" sz="1700" dirty="0"/>
          </a:p>
        </p:txBody>
      </p:sp>
      <p:sp>
        <p:nvSpPr>
          <p:cNvPr id="8" name="Text 6"/>
          <p:cNvSpPr txBox="1"/>
          <p:nvPr/>
        </p:nvSpPr>
        <p:spPr>
          <a:xfrm>
            <a:off x="457200" y="2660904"/>
            <a:ext cx="5303520" cy="292608"/>
          </a:xfrm>
          <a:prstGeom prst="rect">
            <a:avLst/>
          </a:prstGeom>
          <a:noFill/>
          <a:ln/>
        </p:spPr>
        <p:txBody>
          <a:bodyPr wrap="square" lIns="0" tIns="0" rIns="0" bIns="0" rtlCol="0" anchor="ctr"/>
          <a:lstStyle/>
          <a:p>
            <a:pPr indent="0" marL="0">
              <a:buNone/>
            </a:pPr>
            <a:r>
              <a:rPr lang="en-US" sz="1400" dirty="0">
                <a:solidFill>
                  <a:schemeClr val="bg1"/>
                </a:solidFill>
              </a:rPr>
              <a:t>Earliest is 900 years after he wrote, yet historians trust him</a:t>
            </a:r>
            <a:endParaRPr lang="en-US" sz="1400" dirty="0"/>
          </a:p>
        </p:txBody>
      </p:sp>
      <p:pic>
        <p:nvPicPr>
          <p:cNvPr id="9" name="statue" descr="/private/tmp/claude-501/-Users-kynrek-Isolater/16221b55-4a13-4e0c-b4a5-ab49db02cd34/scratchpad/img/statue.jpg">    </p:cNvPr>
          <p:cNvPicPr>
            <a:picLocks noChangeAspect="1"/>
          </p:cNvPicPr>
          <p:nvPr/>
        </p:nvPicPr>
        <p:blipFill>
          <a:blip r:embed="rId1"/>
          <a:stretch>
            <a:fillRect/>
          </a:stretch>
        </p:blipFill>
        <p:spPr>
          <a:xfrm>
            <a:off x="6993938" y="1005840"/>
            <a:ext cx="825403" cy="1965960"/>
          </a:xfrm>
          <a:prstGeom prst="rect">
            <a:avLst/>
          </a:prstGeom>
        </p:spPr>
      </p:pic>
      <p:sp>
        <p:nvSpPr>
          <p:cNvPr id="10" name="Text 7"/>
          <p:cNvSpPr txBox="1"/>
          <p:nvPr/>
        </p:nvSpPr>
        <p:spPr>
          <a:xfrm>
            <a:off x="457200" y="3035808"/>
            <a:ext cx="3657600" cy="201168"/>
          </a:xfrm>
          <a:prstGeom prst="rect">
            <a:avLst/>
          </a:prstGeom>
          <a:noFill/>
          <a:ln/>
        </p:spPr>
        <p:txBody>
          <a:bodyPr wrap="square" lIns="0" tIns="0" rIns="0" bIns="0" rtlCol="0" anchor="ctr"/>
          <a:lstStyle/>
          <a:p>
            <a:pPr indent="0" marL="0">
              <a:buNone/>
            </a:pPr>
            <a:r>
              <a:rPr lang="en-US" sz="1000" b="1" spc="300" kern="0" dirty="0">
                <a:solidFill>
                  <a:schemeClr val="bg2"/>
                </a:solidFill>
              </a:rPr>
              <a:t>WHAT OTHERS SAY</a:t>
            </a:r>
            <a:endParaRPr lang="en-US" sz="1000" dirty="0"/>
          </a:p>
        </p:txBody>
      </p:sp>
      <p:sp>
        <p:nvSpPr>
          <p:cNvPr id="11" name="Text 8"/>
          <p:cNvSpPr txBox="1"/>
          <p:nvPr/>
        </p:nvSpPr>
        <p:spPr>
          <a:xfrm>
            <a:off x="457200" y="3246120"/>
            <a:ext cx="5394960" cy="457200"/>
          </a:xfrm>
          <a:prstGeom prst="rect">
            <a:avLst/>
          </a:prstGeom>
          <a:noFill/>
          <a:ln/>
        </p:spPr>
        <p:txBody>
          <a:bodyPr wrap="square" lIns="0" tIns="0" rIns="0" bIns="0" rtlCol="0" anchor="ctr"/>
          <a:lstStyle/>
          <a:p>
            <a:pPr indent="0" marL="0">
              <a:buNone/>
            </a:pPr>
            <a:r>
              <a:rPr lang="en-US" sz="1300" i="1" dirty="0">
                <a:solidFill>
                  <a:schemeClr val="bg1"/>
                </a:solidFill>
              </a:rPr>
              <a:t>“probably the greatest historian … who wrote in the Latin language”</a:t>
            </a:r>
            <a:endParaRPr lang="en-US" sz="1300" dirty="0"/>
          </a:p>
        </p:txBody>
      </p:sp>
      <p:sp>
        <p:nvSpPr>
          <p:cNvPr id="12" name="Text 9"/>
          <p:cNvSpPr txBox="1"/>
          <p:nvPr/>
        </p:nvSpPr>
        <p:spPr>
          <a:xfrm>
            <a:off x="5943600" y="3246120"/>
            <a:ext cx="2743200" cy="457200"/>
          </a:xfrm>
          <a:prstGeom prst="rect">
            <a:avLst/>
          </a:prstGeom>
          <a:noFill/>
          <a:ln/>
        </p:spPr>
        <p:txBody>
          <a:bodyPr wrap="square" lIns="0" tIns="0" rIns="0" bIns="0" rtlCol="0" anchor="ctr"/>
          <a:lstStyle/>
          <a:p>
            <a:pPr indent="0" marL="0">
              <a:buNone/>
            </a:pPr>
            <a:r>
              <a:rPr lang="en-US" sz="1000" dirty="0">
                <a:solidFill>
                  <a:schemeClr val="accent1"/>
                </a:solidFill>
              </a:rPr>
              <a:t>Encyclopaedia Britannica, “Tacitus”</a:t>
            </a:r>
            <a:endParaRPr lang="en-US" sz="1000" dirty="0"/>
          </a:p>
        </p:txBody>
      </p:sp>
      <p:sp>
        <p:nvSpPr>
          <p:cNvPr id="13" name="Text 10"/>
          <p:cNvSpPr txBox="1"/>
          <p:nvPr/>
        </p:nvSpPr>
        <p:spPr>
          <a:xfrm>
            <a:off x="457200" y="3739896"/>
            <a:ext cx="5394960" cy="457200"/>
          </a:xfrm>
          <a:prstGeom prst="rect">
            <a:avLst/>
          </a:prstGeom>
          <a:noFill/>
          <a:ln/>
        </p:spPr>
        <p:txBody>
          <a:bodyPr wrap="square" lIns="0" tIns="0" rIns="0" bIns="0" rtlCol="0" anchor="ctr"/>
          <a:lstStyle/>
          <a:p>
            <a:pPr indent="0" marL="0">
              <a:buNone/>
            </a:pPr>
            <a:r>
              <a:rPr lang="en-US" sz="1300" i="1" dirty="0">
                <a:solidFill>
                  <a:schemeClr val="bg1"/>
                </a:solidFill>
              </a:rPr>
              <a:t>“the philosophic historian whose writings will instruct the last generations of mankind”</a:t>
            </a:r>
            <a:endParaRPr lang="en-US" sz="1300" dirty="0"/>
          </a:p>
        </p:txBody>
      </p:sp>
      <p:sp>
        <p:nvSpPr>
          <p:cNvPr id="14" name="Text 11"/>
          <p:cNvSpPr txBox="1"/>
          <p:nvPr/>
        </p:nvSpPr>
        <p:spPr>
          <a:xfrm>
            <a:off x="5943600" y="3739896"/>
            <a:ext cx="2743200" cy="457200"/>
          </a:xfrm>
          <a:prstGeom prst="rect">
            <a:avLst/>
          </a:prstGeom>
          <a:noFill/>
          <a:ln/>
        </p:spPr>
        <p:txBody>
          <a:bodyPr wrap="square" lIns="0" tIns="0" rIns="0" bIns="0" rtlCol="0" anchor="ctr"/>
          <a:lstStyle/>
          <a:p>
            <a:pPr indent="0" marL="0">
              <a:buNone/>
            </a:pPr>
            <a:r>
              <a:rPr lang="en-US" sz="1000" dirty="0">
                <a:solidFill>
                  <a:schemeClr val="accent1"/>
                </a:solidFill>
              </a:rPr>
              <a:t>Edward Gibbon, Decline and Fall of the Roman Empire, ch. 12</a:t>
            </a:r>
            <a:endParaRPr lang="en-US" sz="1000" dirty="0"/>
          </a:p>
        </p:txBody>
      </p:sp>
      <p:sp>
        <p:nvSpPr>
          <p:cNvPr id="15" name="Text 12"/>
          <p:cNvSpPr txBox="1"/>
          <p:nvPr/>
        </p:nvSpPr>
        <p:spPr>
          <a:xfrm>
            <a:off x="457200" y="4233672"/>
            <a:ext cx="5394960" cy="457200"/>
          </a:xfrm>
          <a:prstGeom prst="rect">
            <a:avLst/>
          </a:prstGeom>
          <a:noFill/>
          <a:ln/>
        </p:spPr>
        <p:txBody>
          <a:bodyPr wrap="square" lIns="0" tIns="0" rIns="0" bIns="0" rtlCol="0" anchor="ctr"/>
          <a:lstStyle/>
          <a:p>
            <a:pPr indent="0" marL="0">
              <a:buNone/>
            </a:pPr>
            <a:r>
              <a:rPr lang="en-US" sz="1300" i="1" dirty="0">
                <a:solidFill>
                  <a:schemeClr val="bg1"/>
                </a:solidFill>
              </a:rPr>
              <a:t>“Tacitus I consider as the first [greatest] writer in the world without a single exception.”</a:t>
            </a:r>
            <a:endParaRPr lang="en-US" sz="1300" dirty="0"/>
          </a:p>
        </p:txBody>
      </p:sp>
      <p:sp>
        <p:nvSpPr>
          <p:cNvPr id="16" name="Text 13"/>
          <p:cNvSpPr txBox="1"/>
          <p:nvPr/>
        </p:nvSpPr>
        <p:spPr>
          <a:xfrm>
            <a:off x="5943600" y="4233672"/>
            <a:ext cx="2743200" cy="457200"/>
          </a:xfrm>
          <a:prstGeom prst="rect">
            <a:avLst/>
          </a:prstGeom>
          <a:noFill/>
          <a:ln/>
        </p:spPr>
        <p:txBody>
          <a:bodyPr wrap="square" lIns="0" tIns="0" rIns="0" bIns="0" rtlCol="0" anchor="ctr"/>
          <a:lstStyle/>
          <a:p>
            <a:pPr indent="0" marL="0">
              <a:buNone/>
            </a:pPr>
            <a:r>
              <a:rPr lang="en-US" sz="1000" dirty="0">
                <a:solidFill>
                  <a:schemeClr val="accent1"/>
                </a:solidFill>
              </a:rPr>
              <a:t>Thomas Jefferson, letter to his granddaughter, 1808</a:t>
            </a:r>
            <a:endParaRPr lang="en-US" sz="1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body" hasCustomPrompt="1"/>
          </p:nvPr>
        </p:nvSpPr>
        <p:spPr>
          <a:xfrm>
            <a:off x="548640" y="640080"/>
            <a:ext cx="5760720" cy="3200400"/>
          </a:xfrm>
          <a:prstGeom prst="rect">
            <a:avLst/>
          </a:prstGeom>
          <a:noFill/>
          <a:ln/>
        </p:spPr>
        <p:txBody>
          <a:bodyPr wrap="square" lIns="0" tIns="0" rIns="0" bIns="0" rtlCol="0" anchor="ctr"/>
          <a:lstStyle/>
          <a:p>
            <a:pPr indent="0" marL="0">
              <a:buNone/>
            </a:pPr>
            <a:r>
              <a:rPr lang="en-US" sz="1800" i="1" dirty="0">
                <a:solidFill>
                  <a:schemeClr val="bg1"/>
                </a:solidFill>
              </a:rPr>
              <a:t>“…Nero fastened the guilt and inflicted the most exquisite tortures on a class hated for their abominations, called Christians by the populace. Christus, from whom the name had its origin, suffered the extreme penalty during the reign of Tiberius at the hands of one of our procurators, Pontius Pilatus…”</a:t>
            </a:r>
            <a:endParaRPr lang="en-US" sz="1800" dirty="0"/>
          </a:p>
        </p:txBody>
      </p:sp>
      <p:sp>
        <p:nvSpPr>
          <p:cNvPr id="3" name="Text 0"/>
          <p:cNvSpPr/>
          <p:nvPr>
            <p:ph idx="101" type="body" hasCustomPrompt="1"/>
          </p:nvPr>
        </p:nvSpPr>
        <p:spPr>
          <a:xfrm>
            <a:off x="548640" y="3977640"/>
            <a:ext cx="5760720" cy="457200"/>
          </a:xfrm>
          <a:prstGeom prst="rect">
            <a:avLst/>
          </a:prstGeom>
          <a:noFill/>
          <a:ln/>
        </p:spPr>
        <p:txBody>
          <a:bodyPr wrap="square" lIns="0" tIns="0" rIns="0" bIns="0" rtlCol="0" anchor="t"/>
          <a:lstStyle/>
          <a:p>
            <a:pPr indent="0" marL="0">
              <a:buNone/>
            </a:pPr>
            <a:r>
              <a:rPr lang="en-US" sz="1400" dirty="0">
                <a:solidFill>
                  <a:schemeClr val="accent1"/>
                </a:solidFill>
              </a:rPr>
              <a:t>Tacitus, Annals 15.44 (c. AD 116)</a:t>
            </a:r>
            <a:endParaRPr lang="en-US" sz="1400" dirty="0"/>
          </a:p>
        </p:txBody>
      </p:sp>
      <p:pic>
        <p:nvPicPr>
          <p:cNvPr id="4" name="annals" descr="/private/tmp/claude-501/-Users-kynrek-Isolater/16221b55-4a13-4e0c-b4a5-ab49db02cd34/scratchpad/img/annals.jpg">    </p:cNvPr>
          <p:cNvPicPr>
            <a:picLocks noChangeAspect="1"/>
          </p:cNvPicPr>
          <p:nvPr/>
        </p:nvPicPr>
        <p:blipFill>
          <a:blip r:embed="rId1"/>
          <a:stretch>
            <a:fillRect/>
          </a:stretch>
        </p:blipFill>
        <p:spPr>
          <a:xfrm>
            <a:off x="6958863" y="548640"/>
            <a:ext cx="1535634" cy="4023360"/>
          </a:xfrm>
          <a:prstGeom prst="rect">
            <a:avLst/>
          </a:prstGeom>
        </p:spPr>
      </p:pic>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Coins struck under Pontius Pilate</a:t>
            </a:r>
            <a:endParaRPr lang="en-US" sz="3200" dirty="0"/>
          </a:p>
        </p:txBody>
      </p:sp>
      <p:pic>
        <p:nvPicPr>
          <p:cNvPr id="3" name="coins" descr="/private/tmp/claude-501/-Users-kynrek-Isolater/16221b55-4a13-4e0c-b4a5-ab49db02cd34/scratchpad/img/coins.jpg">    </p:cNvPr>
          <p:cNvPicPr>
            <a:picLocks noChangeAspect="1"/>
          </p:cNvPicPr>
          <p:nvPr/>
        </p:nvPicPr>
        <p:blipFill>
          <a:blip r:embed="rId1"/>
          <a:stretch>
            <a:fillRect/>
          </a:stretch>
        </p:blipFill>
        <p:spPr>
          <a:xfrm>
            <a:off x="1221527" y="1051560"/>
            <a:ext cx="6700947" cy="3657600"/>
          </a:xfrm>
          <a:prstGeom prst="rect">
            <a:avLst/>
          </a:prstGeom>
        </p:spPr>
      </p:pic>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Pilate Stone</a:t>
            </a:r>
            <a:endParaRPr lang="en-US" sz="3200" dirty="0"/>
          </a:p>
        </p:txBody>
      </p:sp>
      <p:pic>
        <p:nvPicPr>
          <p:cNvPr id="3" name="pilate" descr="/private/tmp/claude-501/-Users-kynrek-Isolater/16221b55-4a13-4e0c-b4a5-ab49db02cd34/scratchpad/img/pilate.jpg">    </p:cNvPr>
          <p:cNvPicPr>
            <a:picLocks noChangeAspect="1"/>
          </p:cNvPicPr>
          <p:nvPr/>
        </p:nvPicPr>
        <p:blipFill>
          <a:blip r:embed="rId1"/>
          <a:stretch>
            <a:fillRect/>
          </a:stretch>
        </p:blipFill>
        <p:spPr>
          <a:xfrm>
            <a:off x="457200" y="1052646"/>
            <a:ext cx="3108960" cy="3655428"/>
          </a:xfrm>
          <a:prstGeom prst="rect">
            <a:avLst/>
          </a:prstGeom>
        </p:spPr>
      </p:pic>
      <p:sp>
        <p:nvSpPr>
          <p:cNvPr id="4" name="Text 1"/>
          <p:cNvSpPr txBox="1"/>
          <p:nvPr/>
        </p:nvSpPr>
        <p:spPr>
          <a:xfrm>
            <a:off x="3931920" y="1051560"/>
            <a:ext cx="4754880" cy="292608"/>
          </a:xfrm>
          <a:prstGeom prst="rect">
            <a:avLst/>
          </a:prstGeom>
          <a:noFill/>
          <a:ln/>
        </p:spPr>
        <p:txBody>
          <a:bodyPr wrap="square" lIns="0" tIns="0" rIns="0" bIns="0" rtlCol="0" anchor="ctr"/>
          <a:lstStyle/>
          <a:p>
            <a:pPr indent="0" marL="0">
              <a:buNone/>
            </a:pPr>
            <a:r>
              <a:rPr lang="en-US" sz="1600" b="1" dirty="0">
                <a:solidFill>
                  <a:schemeClr val="accent1"/>
                </a:solidFill>
              </a:rPr>
              <a:t>Found 1961</a:t>
            </a:r>
            <a:endParaRPr lang="en-US" sz="1600" dirty="0"/>
          </a:p>
        </p:txBody>
      </p:sp>
      <p:sp>
        <p:nvSpPr>
          <p:cNvPr id="5" name="Text 2"/>
          <p:cNvSpPr txBox="1"/>
          <p:nvPr/>
        </p:nvSpPr>
        <p:spPr>
          <a:xfrm>
            <a:off x="3931920" y="1353312"/>
            <a:ext cx="4754880" cy="548640"/>
          </a:xfrm>
          <a:prstGeom prst="rect">
            <a:avLst/>
          </a:prstGeom>
          <a:noFill/>
          <a:ln/>
        </p:spPr>
        <p:txBody>
          <a:bodyPr wrap="square" lIns="0" tIns="0" rIns="0" bIns="0" rtlCol="0" anchor="t"/>
          <a:lstStyle/>
          <a:p>
            <a:pPr indent="0" marL="0">
              <a:buNone/>
            </a:pPr>
            <a:r>
              <a:rPr lang="en-US" sz="1300" dirty="0">
                <a:solidFill>
                  <a:schemeClr val="bg1"/>
                </a:solidFill>
              </a:rPr>
              <a:t>At Caesarea Maritima, the Roman capital of Judea, where Pilate governed</a:t>
            </a:r>
            <a:endParaRPr lang="en-US" sz="1300" dirty="0"/>
          </a:p>
        </p:txBody>
      </p:sp>
      <p:sp>
        <p:nvSpPr>
          <p:cNvPr id="6" name="Text 3"/>
          <p:cNvSpPr txBox="1"/>
          <p:nvPr/>
        </p:nvSpPr>
        <p:spPr>
          <a:xfrm>
            <a:off x="3931920" y="1947672"/>
            <a:ext cx="4754880" cy="292608"/>
          </a:xfrm>
          <a:prstGeom prst="rect">
            <a:avLst/>
          </a:prstGeom>
          <a:noFill/>
          <a:ln/>
        </p:spPr>
        <p:txBody>
          <a:bodyPr wrap="square" lIns="0" tIns="0" rIns="0" bIns="0" rtlCol="0" anchor="ctr"/>
          <a:lstStyle/>
          <a:p>
            <a:pPr indent="0" marL="0">
              <a:buNone/>
            </a:pPr>
            <a:r>
              <a:rPr lang="en-US" sz="1600" b="1" dirty="0">
                <a:solidFill>
                  <a:schemeClr val="accent1"/>
                </a:solidFill>
              </a:rPr>
              <a:t>The inscription</a:t>
            </a:r>
            <a:endParaRPr lang="en-US" sz="1600" dirty="0"/>
          </a:p>
        </p:txBody>
      </p:sp>
      <p:sp>
        <p:nvSpPr>
          <p:cNvPr id="7" name="Text 4"/>
          <p:cNvSpPr txBox="1"/>
          <p:nvPr/>
        </p:nvSpPr>
        <p:spPr>
          <a:xfrm>
            <a:off x="3931920" y="2249424"/>
            <a:ext cx="4754880" cy="548640"/>
          </a:xfrm>
          <a:prstGeom prst="rect">
            <a:avLst/>
          </a:prstGeom>
          <a:noFill/>
          <a:ln/>
        </p:spPr>
        <p:txBody>
          <a:bodyPr wrap="square" lIns="0" tIns="0" rIns="0" bIns="0" rtlCol="0" anchor="t"/>
          <a:lstStyle/>
          <a:p>
            <a:pPr indent="0" marL="0">
              <a:buNone/>
            </a:pPr>
            <a:r>
              <a:rPr lang="en-US" sz="1300" dirty="0">
                <a:solidFill>
                  <a:schemeClr val="bg1"/>
                </a:solidFill>
              </a:rPr>
              <a:t>“[Pon]tius Pilatus … [Praef]ectus Iuda[ea]e”: Pontius Pilate, Prefect of Judea (AD 26–36)</a:t>
            </a:r>
            <a:endParaRPr lang="en-US" sz="1300" dirty="0"/>
          </a:p>
        </p:txBody>
      </p:sp>
      <p:sp>
        <p:nvSpPr>
          <p:cNvPr id="8" name="Text 5"/>
          <p:cNvSpPr txBox="1"/>
          <p:nvPr/>
        </p:nvSpPr>
        <p:spPr>
          <a:xfrm>
            <a:off x="3931920" y="2843784"/>
            <a:ext cx="4754880" cy="292608"/>
          </a:xfrm>
          <a:prstGeom prst="rect">
            <a:avLst/>
          </a:prstGeom>
          <a:noFill/>
          <a:ln/>
        </p:spPr>
        <p:txBody>
          <a:bodyPr wrap="square" lIns="0" tIns="0" rIns="0" bIns="0" rtlCol="0" anchor="ctr"/>
          <a:lstStyle/>
          <a:p>
            <a:pPr indent="0" marL="0">
              <a:buNone/>
            </a:pPr>
            <a:r>
              <a:rPr lang="en-US" sz="1600" b="1" dirty="0">
                <a:solidFill>
                  <a:schemeClr val="accent1"/>
                </a:solidFill>
              </a:rPr>
              <a:t>Why it matters</a:t>
            </a:r>
            <a:endParaRPr lang="en-US" sz="1600" dirty="0"/>
          </a:p>
        </p:txBody>
      </p:sp>
      <p:sp>
        <p:nvSpPr>
          <p:cNvPr id="9" name="Text 6"/>
          <p:cNvSpPr txBox="1"/>
          <p:nvPr/>
        </p:nvSpPr>
        <p:spPr>
          <a:xfrm>
            <a:off x="3931920" y="3145536"/>
            <a:ext cx="4754880" cy="548640"/>
          </a:xfrm>
          <a:prstGeom prst="rect">
            <a:avLst/>
          </a:prstGeom>
          <a:noFill/>
          <a:ln/>
        </p:spPr>
        <p:txBody>
          <a:bodyPr wrap="square" lIns="0" tIns="0" rIns="0" bIns="0" rtlCol="0" anchor="t"/>
          <a:lstStyle/>
          <a:p>
            <a:pPr indent="0" marL="0">
              <a:buNone/>
            </a:pPr>
            <a:r>
              <a:rPr lang="en-US" sz="1300" dirty="0">
                <a:solidFill>
                  <a:schemeClr val="bg1"/>
                </a:solidFill>
              </a:rPr>
              <a:t>The first inscription with Pilate’s name, carved in his lifetime. It confirms his title: prefect.</a:t>
            </a:r>
            <a:endParaRPr lang="en-US" sz="1300" dirty="0"/>
          </a:p>
        </p:txBody>
      </p:sp>
      <p:sp>
        <p:nvSpPr>
          <p:cNvPr id="10" name="Text 7"/>
          <p:cNvSpPr txBox="1"/>
          <p:nvPr/>
        </p:nvSpPr>
        <p:spPr>
          <a:xfrm>
            <a:off x="3931920" y="3739896"/>
            <a:ext cx="4754880" cy="292608"/>
          </a:xfrm>
          <a:prstGeom prst="rect">
            <a:avLst/>
          </a:prstGeom>
          <a:noFill/>
          <a:ln/>
        </p:spPr>
        <p:txBody>
          <a:bodyPr wrap="square" lIns="0" tIns="0" rIns="0" bIns="0" rtlCol="0" anchor="ctr"/>
          <a:lstStyle/>
          <a:p>
            <a:pPr indent="0" marL="0">
              <a:buNone/>
            </a:pPr>
            <a:r>
              <a:rPr lang="en-US" sz="1600" b="1" dirty="0">
                <a:solidFill>
                  <a:schemeClr val="accent1"/>
                </a:solidFill>
              </a:rPr>
              <a:t>Where it is now</a:t>
            </a:r>
            <a:endParaRPr lang="en-US" sz="1600" dirty="0"/>
          </a:p>
        </p:txBody>
      </p:sp>
      <p:sp>
        <p:nvSpPr>
          <p:cNvPr id="11" name="Text 8"/>
          <p:cNvSpPr txBox="1"/>
          <p:nvPr/>
        </p:nvSpPr>
        <p:spPr>
          <a:xfrm>
            <a:off x="3931920" y="4041648"/>
            <a:ext cx="4754880" cy="548640"/>
          </a:xfrm>
          <a:prstGeom prst="rect">
            <a:avLst/>
          </a:prstGeom>
          <a:noFill/>
          <a:ln/>
        </p:spPr>
        <p:txBody>
          <a:bodyPr wrap="square" lIns="0" tIns="0" rIns="0" bIns="0" rtlCol="0" anchor="t"/>
          <a:lstStyle/>
          <a:p>
            <a:pPr indent="0" marL="0">
              <a:buNone/>
            </a:pPr>
            <a:r>
              <a:rPr lang="en-US" sz="1300" dirty="0">
                <a:solidFill>
                  <a:schemeClr val="bg1"/>
                </a:solidFill>
              </a:rPr>
              <a:t>The Israel Museum, Jerusalem</a:t>
            </a:r>
            <a:endParaRPr lang="en-US" sz="13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P52: the earliest Gospel fragment</a:t>
            </a:r>
            <a:endParaRPr lang="en-US" sz="3200" dirty="0"/>
          </a:p>
        </p:txBody>
      </p:sp>
      <p:pic>
        <p:nvPicPr>
          <p:cNvPr id="3" name="papyrus" descr="/private/tmp/claude-501/-Users-kynrek-Isolater/16221b55-4a13-4e0c-b4a5-ab49db02cd34/scratchpad/img/papyrus.jpg">    </p:cNvPr>
          <p:cNvPicPr>
            <a:picLocks noChangeAspect="1"/>
          </p:cNvPicPr>
          <p:nvPr/>
        </p:nvPicPr>
        <p:blipFill>
          <a:blip r:embed="rId1"/>
          <a:stretch>
            <a:fillRect/>
          </a:stretch>
        </p:blipFill>
        <p:spPr>
          <a:xfrm>
            <a:off x="457200" y="1051560"/>
            <a:ext cx="2377440" cy="3566160"/>
          </a:xfrm>
          <a:prstGeom prst="rect">
            <a:avLst/>
          </a:prstGeom>
        </p:spPr>
      </p:pic>
      <p:sp>
        <p:nvSpPr>
          <p:cNvPr id="4" name="Text 1"/>
          <p:cNvSpPr txBox="1"/>
          <p:nvPr/>
        </p:nvSpPr>
        <p:spPr>
          <a:xfrm>
            <a:off x="3108960" y="1051560"/>
            <a:ext cx="2560320" cy="201168"/>
          </a:xfrm>
          <a:prstGeom prst="rect">
            <a:avLst/>
          </a:prstGeom>
          <a:noFill/>
          <a:ln/>
        </p:spPr>
        <p:txBody>
          <a:bodyPr wrap="square" lIns="0" tIns="0" rIns="0" bIns="0" rtlCol="0" anchor="ctr"/>
          <a:lstStyle/>
          <a:p>
            <a:pPr indent="0" marL="0">
              <a:buNone/>
            </a:pPr>
            <a:r>
              <a:rPr lang="en-US" sz="1000" b="1" spc="300" kern="0" dirty="0">
                <a:solidFill>
                  <a:schemeClr val="bg2"/>
                </a:solidFill>
              </a:rPr>
              <a:t>DATE</a:t>
            </a:r>
            <a:endParaRPr lang="en-US" sz="1000" dirty="0"/>
          </a:p>
        </p:txBody>
      </p:sp>
      <p:sp>
        <p:nvSpPr>
          <p:cNvPr id="5" name="Text 2"/>
          <p:cNvSpPr txBox="1"/>
          <p:nvPr/>
        </p:nvSpPr>
        <p:spPr>
          <a:xfrm>
            <a:off x="3108960" y="1252728"/>
            <a:ext cx="2560320" cy="457200"/>
          </a:xfrm>
          <a:prstGeom prst="rect">
            <a:avLst/>
          </a:prstGeom>
          <a:noFill/>
          <a:ln/>
        </p:spPr>
        <p:txBody>
          <a:bodyPr wrap="square" lIns="0" tIns="0" rIns="0" bIns="0" rtlCol="0" anchor="ctr"/>
          <a:lstStyle/>
          <a:p>
            <a:pPr indent="0" marL="0">
              <a:buNone/>
            </a:pPr>
            <a:r>
              <a:rPr lang="en-US" sz="2600" b="1" dirty="0">
                <a:solidFill>
                  <a:schemeClr val="accent1"/>
                </a:solidFill>
                <a:latin typeface="Cambria" pitchFamily="34" charset="0"/>
                <a:ea typeface="Cambria" pitchFamily="34" charset="-122"/>
                <a:cs typeface="Cambria" pitchFamily="34" charset="-120"/>
              </a:rPr>
              <a:t>2nd century</a:t>
            </a:r>
            <a:endParaRPr lang="en-US" sz="2600" dirty="0"/>
          </a:p>
        </p:txBody>
      </p:sp>
      <p:sp>
        <p:nvSpPr>
          <p:cNvPr id="6" name="Text 3"/>
          <p:cNvSpPr txBox="1"/>
          <p:nvPr/>
        </p:nvSpPr>
        <p:spPr>
          <a:xfrm>
            <a:off x="3108960" y="1709928"/>
            <a:ext cx="2560320" cy="548640"/>
          </a:xfrm>
          <a:prstGeom prst="rect">
            <a:avLst/>
          </a:prstGeom>
          <a:noFill/>
          <a:ln/>
        </p:spPr>
        <p:txBody>
          <a:bodyPr wrap="square" lIns="0" tIns="0" rIns="0" bIns="0" rtlCol="0" anchor="t"/>
          <a:lstStyle/>
          <a:p>
            <a:pPr indent="0" marL="0">
              <a:buNone/>
            </a:pPr>
            <a:r>
              <a:rPr lang="en-US" sz="1200" dirty="0">
                <a:solidFill>
                  <a:schemeClr val="bg2"/>
                </a:solidFill>
              </a:rPr>
              <a:t>c. AD 100–150 by its first editor; some scholars now say up to c. 200</a:t>
            </a:r>
            <a:endParaRPr lang="en-US" sz="1200" dirty="0"/>
          </a:p>
        </p:txBody>
      </p:sp>
      <p:sp>
        <p:nvSpPr>
          <p:cNvPr id="7" name="Text 4"/>
          <p:cNvSpPr txBox="1"/>
          <p:nvPr/>
        </p:nvSpPr>
        <p:spPr>
          <a:xfrm>
            <a:off x="5943600" y="1051560"/>
            <a:ext cx="2743200" cy="201168"/>
          </a:xfrm>
          <a:prstGeom prst="rect">
            <a:avLst/>
          </a:prstGeom>
          <a:noFill/>
          <a:ln/>
        </p:spPr>
        <p:txBody>
          <a:bodyPr wrap="square" lIns="0" tIns="0" rIns="0" bIns="0" rtlCol="0" anchor="ctr"/>
          <a:lstStyle/>
          <a:p>
            <a:pPr indent="0" marL="0">
              <a:buNone/>
            </a:pPr>
            <a:r>
              <a:rPr lang="en-US" sz="1000" b="1" spc="300" kern="0" dirty="0">
                <a:solidFill>
                  <a:schemeClr val="bg2"/>
                </a:solidFill>
              </a:rPr>
              <a:t>THE FRAGMENT</a:t>
            </a:r>
            <a:endParaRPr lang="en-US" sz="1000" dirty="0"/>
          </a:p>
        </p:txBody>
      </p:sp>
      <p:sp>
        <p:nvSpPr>
          <p:cNvPr id="8" name="Text 5"/>
          <p:cNvSpPr txBox="1"/>
          <p:nvPr/>
        </p:nvSpPr>
        <p:spPr>
          <a:xfrm>
            <a:off x="5943600" y="1280160"/>
            <a:ext cx="2743200" cy="1005840"/>
          </a:xfrm>
          <a:prstGeom prst="rect">
            <a:avLst/>
          </a:prstGeom>
          <a:noFill/>
          <a:ln/>
        </p:spPr>
        <p:txBody>
          <a:bodyPr wrap="square" lIns="0" tIns="0" rIns="0" bIns="0" rtlCol="0" anchor="t"/>
          <a:lstStyle/>
          <a:p>
            <a:pPr marL="342900" indent="-342900">
              <a:spcAft>
                <a:spcPts val="300"/>
              </a:spcAft>
              <a:buSzPct val="100000"/>
              <a:buChar char="•"/>
            </a:pPr>
            <a:r>
              <a:rPr lang="en-US" sz="1200" dirty="0">
                <a:solidFill>
                  <a:schemeClr val="bg1"/>
                </a:solidFill>
              </a:rPr>
              <a:t>Credit-card size, from a codex (book)</a:t>
            </a:r>
            <a:endParaRPr lang="en-US" sz="1200" dirty="0"/>
          </a:p>
          <a:p>
            <a:pPr marL="342900" indent="-342900">
              <a:spcAft>
                <a:spcPts val="300"/>
              </a:spcAft>
              <a:buSzPct val="100000"/>
              <a:buChar char="•"/>
            </a:pPr>
            <a:r>
              <a:rPr lang="en-US" sz="1200" dirty="0">
                <a:solidFill>
                  <a:schemeClr val="bg1"/>
                </a:solidFill>
              </a:rPr>
              <a:t>Bought in Egypt, 1920; published 1935</a:t>
            </a:r>
            <a:endParaRPr lang="en-US" sz="1200" dirty="0"/>
          </a:p>
          <a:p>
            <a:pPr marL="342900" indent="-342900">
              <a:spcAft>
                <a:spcPts val="300"/>
              </a:spcAft>
              <a:buSzPct val="100000"/>
              <a:buChar char="•"/>
            </a:pPr>
            <a:r>
              <a:rPr lang="en-US" sz="1200" dirty="0">
                <a:solidFill>
                  <a:schemeClr val="bg1"/>
                </a:solidFill>
              </a:rPr>
              <a:t>John Rylands Library, Manchester</a:t>
            </a:r>
            <a:endParaRPr lang="en-US" sz="1200" dirty="0"/>
          </a:p>
        </p:txBody>
      </p:sp>
      <p:sp>
        <p:nvSpPr>
          <p:cNvPr id="9" name="card"/>
          <p:cNvSpPr/>
          <p:nvPr/>
        </p:nvSpPr>
        <p:spPr>
          <a:xfrm>
            <a:off x="3108960" y="2377440"/>
            <a:ext cx="5577840" cy="1234440"/>
          </a:xfrm>
          <a:prstGeom prst="roundRect">
            <a:avLst>
              <a:gd name="adj" fmla="val 5926"/>
            </a:avLst>
          </a:prstGeom>
          <a:solidFill>
            <a:schemeClr val="tx2"/>
          </a:solidFill>
          <a:ln/>
        </p:spPr>
      </p:sp>
      <p:sp>
        <p:nvSpPr>
          <p:cNvPr id="10" name="Text 7"/>
          <p:cNvSpPr txBox="1"/>
          <p:nvPr/>
        </p:nvSpPr>
        <p:spPr>
          <a:xfrm>
            <a:off x="3291840" y="2468880"/>
            <a:ext cx="5212080" cy="201168"/>
          </a:xfrm>
          <a:prstGeom prst="rect">
            <a:avLst/>
          </a:prstGeom>
          <a:noFill/>
          <a:ln/>
        </p:spPr>
        <p:txBody>
          <a:bodyPr wrap="square" lIns="0" tIns="0" rIns="0" bIns="0" rtlCol="0" anchor="ctr"/>
          <a:lstStyle/>
          <a:p>
            <a:pPr indent="0" marL="0">
              <a:buNone/>
            </a:pPr>
            <a:r>
              <a:rPr lang="en-US" sz="1000" b="1" spc="200" kern="0" dirty="0">
                <a:solidFill>
                  <a:schemeClr val="bg2"/>
                </a:solidFill>
              </a:rPr>
              <a:t>WHAT IT RECORDS: JOHN 18:31–33, 37–38</a:t>
            </a:r>
            <a:endParaRPr lang="en-US" sz="1000" dirty="0"/>
          </a:p>
        </p:txBody>
      </p:sp>
      <p:sp>
        <p:nvSpPr>
          <p:cNvPr id="11" name="Text 8"/>
          <p:cNvSpPr txBox="1"/>
          <p:nvPr/>
        </p:nvSpPr>
        <p:spPr>
          <a:xfrm>
            <a:off x="3291840" y="2697480"/>
            <a:ext cx="5212080" cy="868680"/>
          </a:xfrm>
          <a:prstGeom prst="rect">
            <a:avLst/>
          </a:prstGeom>
          <a:noFill/>
          <a:ln/>
        </p:spPr>
        <p:txBody>
          <a:bodyPr wrap="square" lIns="0" tIns="0" rIns="0" bIns="0" rtlCol="0" anchor="t"/>
          <a:lstStyle/>
          <a:p>
            <a:pPr indent="0" marL="0">
              <a:buNone/>
            </a:pPr>
            <a:r>
              <a:rPr lang="en-US" sz="1300" b="1" dirty="0">
                <a:solidFill>
                  <a:schemeClr val="bg1"/>
                </a:solidFill>
              </a:rPr>
              <a:t>Jesus on trial before Pilate:</a:t>
            </a:r>
            <a:endParaRPr lang="en-US" sz="1300" dirty="0"/>
          </a:p>
          <a:p>
            <a:pPr indent="0" marL="0">
              <a:buNone/>
            </a:pPr>
            <a:r>
              <a:rPr lang="en-US" sz="1300" i="1" dirty="0">
                <a:solidFill>
                  <a:schemeClr val="bg1"/>
                </a:solidFill>
              </a:rPr>
              <a:t>Pilate asks, “Are you the King of the Jews?” Jesus answers, “You say that I am a king. For this purpose I was born…” Pilate: “I find no guilt in him.”</a:t>
            </a:r>
            <a:endParaRPr lang="en-US" sz="1300" dirty="0"/>
          </a:p>
        </p:txBody>
      </p:sp>
      <p:sp>
        <p:nvSpPr>
          <p:cNvPr id="12" name="Text 9"/>
          <p:cNvSpPr txBox="1"/>
          <p:nvPr/>
        </p:nvSpPr>
        <p:spPr>
          <a:xfrm>
            <a:off x="3108960" y="3749040"/>
            <a:ext cx="5577840" cy="731520"/>
          </a:xfrm>
          <a:prstGeom prst="rect">
            <a:avLst/>
          </a:prstGeom>
          <a:noFill/>
          <a:ln/>
        </p:spPr>
        <p:txBody>
          <a:bodyPr wrap="square" lIns="0" tIns="0" rIns="0" bIns="0" rtlCol="0" anchor="t"/>
          <a:lstStyle/>
          <a:p>
            <a:pPr indent="0" marL="0">
              <a:buNone/>
            </a:pPr>
            <a:r>
              <a:rPr lang="en-US" sz="1300" i="1" dirty="0">
                <a:solidFill>
                  <a:schemeClr val="accent4"/>
                </a:solidFill>
              </a:rPr>
              <a:t>Within decades of John being written, copies of Jesus’ trial before Pilate were already circulating in Egypt. The Pilate Stone confirms he governed Judea at the time.</a:t>
            </a:r>
            <a:endParaRPr lang="en-US" sz="13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“Not one stone shall be left”</a:t>
            </a:r>
            <a:endParaRPr lang="en-US" sz="3200" dirty="0"/>
          </a:p>
        </p:txBody>
      </p:sp>
      <p:sp>
        <p:nvSpPr>
          <p:cNvPr id="3" name="Text 1"/>
          <p:cNvSpPr txBox="1"/>
          <p:nvPr/>
        </p:nvSpPr>
        <p:spPr>
          <a:xfrm>
            <a:off x="457200" y="1188720"/>
            <a:ext cx="4023360" cy="1463040"/>
          </a:xfrm>
          <a:prstGeom prst="rect">
            <a:avLst/>
          </a:prstGeom>
          <a:noFill/>
          <a:ln/>
        </p:spPr>
        <p:txBody>
          <a:bodyPr wrap="square" lIns="0" tIns="0" rIns="0" bIns="0" rtlCol="0" anchor="t"/>
          <a:lstStyle/>
          <a:p>
            <a:pPr indent="0" marL="0">
              <a:buNone/>
            </a:pPr>
            <a:r>
              <a:rPr lang="en-US" sz="1700" i="1" dirty="0">
                <a:solidFill>
                  <a:schemeClr val="bg1"/>
                </a:solidFill>
              </a:rPr>
              <a:t>“Do you not see all these things? Assuredly, I say to you, not one stone shall be left here upon another, that shall not be thrown down.”</a:t>
            </a:r>
            <a:endParaRPr lang="en-US" sz="1700" dirty="0"/>
          </a:p>
        </p:txBody>
      </p:sp>
      <p:sp>
        <p:nvSpPr>
          <p:cNvPr id="4" name="Text 2"/>
          <p:cNvSpPr txBox="1"/>
          <p:nvPr/>
        </p:nvSpPr>
        <p:spPr>
          <a:xfrm>
            <a:off x="457200" y="2697480"/>
            <a:ext cx="4023360" cy="320040"/>
          </a:xfrm>
          <a:prstGeom prst="rect">
            <a:avLst/>
          </a:prstGeom>
          <a:noFill/>
          <a:ln/>
        </p:spPr>
        <p:txBody>
          <a:bodyPr wrap="square" lIns="0" tIns="0" rIns="0" bIns="0" rtlCol="0" anchor="ctr"/>
          <a:lstStyle/>
          <a:p>
            <a:pPr indent="0" marL="0">
              <a:buNone/>
            </a:pPr>
            <a:r>
              <a:rPr lang="en-US" sz="1400" b="1" dirty="0">
                <a:solidFill>
                  <a:schemeClr val="accent1"/>
                </a:solidFill>
              </a:rPr>
              <a:t>Matthew 24:2</a:t>
            </a:r>
            <a:endParaRPr lang="en-US" sz="1400" dirty="0"/>
          </a:p>
        </p:txBody>
      </p:sp>
      <p:sp>
        <p:nvSpPr>
          <p:cNvPr id="5" name="Text 3"/>
          <p:cNvSpPr txBox="1"/>
          <p:nvPr/>
        </p:nvSpPr>
        <p:spPr>
          <a:xfrm>
            <a:off x="457200" y="3291840"/>
            <a:ext cx="4023360" cy="1097280"/>
          </a:xfrm>
          <a:prstGeom prst="rect">
            <a:avLst/>
          </a:prstGeom>
          <a:noFill/>
          <a:ln/>
        </p:spPr>
        <p:txBody>
          <a:bodyPr wrap="square" lIns="0" tIns="0" rIns="0" bIns="0" rtlCol="0" anchor="t"/>
          <a:lstStyle/>
          <a:p>
            <a:pPr indent="0" marL="0">
              <a:buNone/>
            </a:pPr>
            <a:r>
              <a:rPr lang="en-US" sz="1600" dirty="0">
                <a:solidFill>
                  <a:schemeClr val="accent3"/>
                </a:solidFill>
              </a:rPr>
              <a:t>This stone from the Temple Mount enclosure was likely thrown from the southwest corner during the brutal siege of AD 70.</a:t>
            </a:r>
            <a:endParaRPr lang="en-US" sz="1600" dirty="0"/>
          </a:p>
        </p:txBody>
      </p:sp>
      <p:pic>
        <p:nvPicPr>
          <p:cNvPr id="6" name="temple" descr="/private/tmp/claude-501/-Users-kynrek-Isolater/16221b55-4a13-4e0c-b4a5-ab49db02cd34/scratchpad/img/temple.jpg">    </p:cNvPr>
          <p:cNvPicPr>
            <a:picLocks noChangeAspect="1"/>
          </p:cNvPicPr>
          <p:nvPr/>
        </p:nvPicPr>
        <p:blipFill>
          <a:blip r:embed="rId1"/>
          <a:stretch>
            <a:fillRect/>
          </a:stretch>
        </p:blipFill>
        <p:spPr>
          <a:xfrm>
            <a:off x="5064388" y="1051560"/>
            <a:ext cx="3312905" cy="3657600"/>
          </a:xfrm>
          <a:prstGeom prst="rect">
            <a:avLst/>
          </a:prstGeom>
        </p:spPr>
      </p:pic>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Textual absolutism: the other ditch</a:t>
            </a:r>
            <a:endParaRPr lang="en-US" sz="3200" dirty="0"/>
          </a:p>
        </p:txBody>
      </p:sp>
      <p:sp>
        <p:nvSpPr>
          <p:cNvPr id="3" name="Text 1"/>
          <p:cNvSpPr txBox="1"/>
          <p:nvPr/>
        </p:nvSpPr>
        <p:spPr>
          <a:xfrm>
            <a:off x="457200" y="960120"/>
            <a:ext cx="8229600" cy="411480"/>
          </a:xfrm>
          <a:prstGeom prst="rect">
            <a:avLst/>
          </a:prstGeom>
          <a:noFill/>
          <a:ln/>
        </p:spPr>
        <p:txBody>
          <a:bodyPr wrap="square" lIns="0" tIns="0" rIns="0" bIns="0" rtlCol="0" anchor="t"/>
          <a:lstStyle/>
          <a:p>
            <a:pPr indent="0" marL="0">
              <a:buNone/>
            </a:pPr>
            <a:r>
              <a:rPr lang="en-US" sz="1400" dirty="0">
                <a:solidFill>
                  <a:schemeClr val="bg2"/>
                </a:solidFill>
              </a:rPr>
              <a:t>Insisting that only one manuscript tradition, one translation or one translation method is the true Word of God.</a:t>
            </a:r>
            <a:endParaRPr lang="en-US" sz="1400" dirty="0"/>
          </a:p>
        </p:txBody>
      </p:sp>
      <p:sp>
        <p:nvSpPr>
          <p:cNvPr id="4" name="card"/>
          <p:cNvSpPr/>
          <p:nvPr/>
        </p:nvSpPr>
        <p:spPr>
          <a:xfrm>
            <a:off x="457200" y="1463040"/>
            <a:ext cx="2560320" cy="1600200"/>
          </a:xfrm>
          <a:prstGeom prst="roundRect">
            <a:avLst>
              <a:gd name="adj" fmla="val 4571"/>
            </a:avLst>
          </a:prstGeom>
          <a:solidFill>
            <a:schemeClr val="tx2"/>
          </a:solidFill>
          <a:ln/>
        </p:spPr>
      </p:sp>
      <p:sp>
        <p:nvSpPr>
          <p:cNvPr id="5" name="icon circle"/>
          <p:cNvSpPr/>
          <p:nvPr/>
        </p:nvSpPr>
        <p:spPr>
          <a:xfrm>
            <a:off x="640080" y="1600200"/>
            <a:ext cx="384048" cy="384048"/>
          </a:xfrm>
          <a:prstGeom prst="ellipse">
            <a:avLst/>
          </a:prstGeom>
          <a:solidFill>
            <a:schemeClr val="accent2"/>
          </a:solidFill>
          <a:ln/>
        </p:spPr>
      </p:sp>
      <p:pic>
        <p:nvPicPr>
          <p:cNvPr id="6" name="icon" descr="preencoded.png">    </p:cNvPr>
          <p:cNvPicPr>
            <a:picLocks noChangeAspect="1"/>
          </p:cNvPicPr>
          <p:nvPr/>
        </p:nvPicPr>
        <p:blipFill>
          <a:blip r:embed="rId1"/>
          <a:stretch>
            <a:fillRect/>
          </a:stretch>
        </p:blipFill>
        <p:spPr>
          <a:xfrm>
            <a:off x="736092" y="1696212"/>
            <a:ext cx="192024" cy="192024"/>
          </a:xfrm>
          <a:prstGeom prst="rect">
            <a:avLst/>
          </a:prstGeom>
        </p:spPr>
      </p:pic>
      <p:sp>
        <p:nvSpPr>
          <p:cNvPr id="7" name="Text 4"/>
          <p:cNvSpPr txBox="1"/>
          <p:nvPr/>
        </p:nvSpPr>
        <p:spPr>
          <a:xfrm>
            <a:off x="1143000" y="1600200"/>
            <a:ext cx="1783080" cy="384048"/>
          </a:xfrm>
          <a:prstGeom prst="rect">
            <a:avLst/>
          </a:prstGeom>
          <a:noFill/>
          <a:ln/>
        </p:spPr>
        <p:txBody>
          <a:bodyPr wrap="square" lIns="0" tIns="0" rIns="0" bIns="0" rtlCol="0" anchor="ctr"/>
          <a:lstStyle/>
          <a:p>
            <a:pPr indent="0" marL="0">
              <a:buNone/>
            </a:pPr>
            <a:r>
              <a:rPr lang="en-US" sz="1500" b="1" dirty="0">
                <a:solidFill>
                  <a:schemeClr val="accent2"/>
                </a:solidFill>
              </a:rPr>
              <a:t>One translation</a:t>
            </a:r>
            <a:endParaRPr lang="en-US" sz="1500" dirty="0"/>
          </a:p>
        </p:txBody>
      </p:sp>
      <p:sp>
        <p:nvSpPr>
          <p:cNvPr id="8" name="Text 5"/>
          <p:cNvSpPr txBox="1"/>
          <p:nvPr/>
        </p:nvSpPr>
        <p:spPr>
          <a:xfrm>
            <a:off x="640080" y="2103120"/>
            <a:ext cx="2240280" cy="868680"/>
          </a:xfrm>
          <a:prstGeom prst="rect">
            <a:avLst/>
          </a:prstGeom>
          <a:noFill/>
          <a:ln/>
        </p:spPr>
        <p:txBody>
          <a:bodyPr wrap="square" lIns="0" tIns="0" rIns="0" bIns="0" rtlCol="0" anchor="t"/>
          <a:lstStyle/>
          <a:p>
            <a:pPr indent="0" marL="0">
              <a:buNone/>
            </a:pPr>
            <a:r>
              <a:rPr lang="en-US" sz="1300" dirty="0">
                <a:solidFill>
                  <a:schemeClr val="bg1"/>
                </a:solidFill>
              </a:rPr>
              <a:t>KJV-Onlyism: the 1611 King James is the only true English Bible</a:t>
            </a:r>
            <a:endParaRPr lang="en-US" sz="1300" dirty="0"/>
          </a:p>
        </p:txBody>
      </p:sp>
      <p:sp>
        <p:nvSpPr>
          <p:cNvPr id="9" name="card"/>
          <p:cNvSpPr/>
          <p:nvPr/>
        </p:nvSpPr>
        <p:spPr>
          <a:xfrm>
            <a:off x="3291840" y="1463040"/>
            <a:ext cx="2560320" cy="1600200"/>
          </a:xfrm>
          <a:prstGeom prst="roundRect">
            <a:avLst>
              <a:gd name="adj" fmla="val 4571"/>
            </a:avLst>
          </a:prstGeom>
          <a:solidFill>
            <a:schemeClr val="tx2"/>
          </a:solidFill>
          <a:ln/>
        </p:spPr>
      </p:sp>
      <p:sp>
        <p:nvSpPr>
          <p:cNvPr id="10" name="icon circle"/>
          <p:cNvSpPr/>
          <p:nvPr/>
        </p:nvSpPr>
        <p:spPr>
          <a:xfrm>
            <a:off x="3474720" y="1600200"/>
            <a:ext cx="384048" cy="384048"/>
          </a:xfrm>
          <a:prstGeom prst="ellipse">
            <a:avLst/>
          </a:prstGeom>
          <a:solidFill>
            <a:schemeClr val="accent2"/>
          </a:solidFill>
          <a:ln/>
        </p:spPr>
      </p:sp>
      <p:pic>
        <p:nvPicPr>
          <p:cNvPr id="11" name="icon" descr="preencoded.png">    </p:cNvPr>
          <p:cNvPicPr>
            <a:picLocks noChangeAspect="1"/>
          </p:cNvPicPr>
          <p:nvPr/>
        </p:nvPicPr>
        <p:blipFill>
          <a:blip r:embed="rId2"/>
          <a:stretch>
            <a:fillRect/>
          </a:stretch>
        </p:blipFill>
        <p:spPr>
          <a:xfrm>
            <a:off x="3570732" y="1696212"/>
            <a:ext cx="192024" cy="192024"/>
          </a:xfrm>
          <a:prstGeom prst="rect">
            <a:avLst/>
          </a:prstGeom>
        </p:spPr>
      </p:pic>
      <p:sp>
        <p:nvSpPr>
          <p:cNvPr id="12" name="Text 8"/>
          <p:cNvSpPr txBox="1"/>
          <p:nvPr/>
        </p:nvSpPr>
        <p:spPr>
          <a:xfrm>
            <a:off x="3977640" y="1600200"/>
            <a:ext cx="1783080" cy="384048"/>
          </a:xfrm>
          <a:prstGeom prst="rect">
            <a:avLst/>
          </a:prstGeom>
          <a:noFill/>
          <a:ln/>
        </p:spPr>
        <p:txBody>
          <a:bodyPr wrap="square" lIns="0" tIns="0" rIns="0" bIns="0" rtlCol="0" anchor="ctr"/>
          <a:lstStyle/>
          <a:p>
            <a:pPr indent="0" marL="0">
              <a:buNone/>
            </a:pPr>
            <a:r>
              <a:rPr lang="en-US" sz="1500" b="1" dirty="0">
                <a:solidFill>
                  <a:schemeClr val="accent2"/>
                </a:solidFill>
              </a:rPr>
              <a:t>One Greek text</a:t>
            </a:r>
            <a:endParaRPr lang="en-US" sz="1500" dirty="0"/>
          </a:p>
        </p:txBody>
      </p:sp>
      <p:sp>
        <p:nvSpPr>
          <p:cNvPr id="13" name="Text 9"/>
          <p:cNvSpPr txBox="1"/>
          <p:nvPr/>
        </p:nvSpPr>
        <p:spPr>
          <a:xfrm>
            <a:off x="3474720" y="2103120"/>
            <a:ext cx="2240280" cy="868680"/>
          </a:xfrm>
          <a:prstGeom prst="rect">
            <a:avLst/>
          </a:prstGeom>
          <a:noFill/>
          <a:ln/>
        </p:spPr>
        <p:txBody>
          <a:bodyPr wrap="square" lIns="0" tIns="0" rIns="0" bIns="0" rtlCol="0" anchor="t"/>
          <a:lstStyle/>
          <a:p>
            <a:pPr indent="0" marL="0">
              <a:buNone/>
            </a:pPr>
            <a:r>
              <a:rPr lang="en-US" sz="1300" dirty="0">
                <a:solidFill>
                  <a:schemeClr val="bg1"/>
                </a:solidFill>
              </a:rPr>
              <a:t>Textus Receptus only: Erasmus’s 1516 text, built from a handful of late manuscripts</a:t>
            </a:r>
            <a:endParaRPr lang="en-US" sz="1300" dirty="0"/>
          </a:p>
        </p:txBody>
      </p:sp>
      <p:sp>
        <p:nvSpPr>
          <p:cNvPr id="14" name="card"/>
          <p:cNvSpPr/>
          <p:nvPr/>
        </p:nvSpPr>
        <p:spPr>
          <a:xfrm>
            <a:off x="6126480" y="1463040"/>
            <a:ext cx="2560320" cy="1600200"/>
          </a:xfrm>
          <a:prstGeom prst="roundRect">
            <a:avLst>
              <a:gd name="adj" fmla="val 4571"/>
            </a:avLst>
          </a:prstGeom>
          <a:solidFill>
            <a:schemeClr val="tx2"/>
          </a:solidFill>
          <a:ln/>
        </p:spPr>
      </p:sp>
      <p:sp>
        <p:nvSpPr>
          <p:cNvPr id="15" name="icon circle"/>
          <p:cNvSpPr/>
          <p:nvPr/>
        </p:nvSpPr>
        <p:spPr>
          <a:xfrm>
            <a:off x="6309360" y="1600200"/>
            <a:ext cx="384048" cy="384048"/>
          </a:xfrm>
          <a:prstGeom prst="ellipse">
            <a:avLst/>
          </a:prstGeom>
          <a:solidFill>
            <a:schemeClr val="accent2"/>
          </a:solidFill>
          <a:ln/>
        </p:spPr>
      </p:sp>
      <p:pic>
        <p:nvPicPr>
          <p:cNvPr id="16" name="icon" descr="preencoded.png">    </p:cNvPr>
          <p:cNvPicPr>
            <a:picLocks noChangeAspect="1"/>
          </p:cNvPicPr>
          <p:nvPr/>
        </p:nvPicPr>
        <p:blipFill>
          <a:blip r:embed="rId3"/>
          <a:stretch>
            <a:fillRect/>
          </a:stretch>
        </p:blipFill>
        <p:spPr>
          <a:xfrm>
            <a:off x="6405372" y="1696212"/>
            <a:ext cx="192024" cy="192024"/>
          </a:xfrm>
          <a:prstGeom prst="rect">
            <a:avLst/>
          </a:prstGeom>
        </p:spPr>
      </p:pic>
      <p:sp>
        <p:nvSpPr>
          <p:cNvPr id="17" name="Text 12"/>
          <p:cNvSpPr txBox="1"/>
          <p:nvPr/>
        </p:nvSpPr>
        <p:spPr>
          <a:xfrm>
            <a:off x="6812280" y="1600200"/>
            <a:ext cx="1783080" cy="384048"/>
          </a:xfrm>
          <a:prstGeom prst="rect">
            <a:avLst/>
          </a:prstGeom>
          <a:noFill/>
          <a:ln/>
        </p:spPr>
        <p:txBody>
          <a:bodyPr wrap="square" lIns="0" tIns="0" rIns="0" bIns="0" rtlCol="0" anchor="ctr"/>
          <a:lstStyle/>
          <a:p>
            <a:pPr indent="0" marL="0">
              <a:buNone/>
            </a:pPr>
            <a:r>
              <a:rPr lang="en-US" sz="1500" b="1" dirty="0">
                <a:solidFill>
                  <a:schemeClr val="accent2"/>
                </a:solidFill>
              </a:rPr>
              <a:t>One method</a:t>
            </a:r>
            <a:endParaRPr lang="en-US" sz="1500" dirty="0"/>
          </a:p>
        </p:txBody>
      </p:sp>
      <p:sp>
        <p:nvSpPr>
          <p:cNvPr id="18" name="Text 13"/>
          <p:cNvSpPr txBox="1"/>
          <p:nvPr/>
        </p:nvSpPr>
        <p:spPr>
          <a:xfrm>
            <a:off x="6309360" y="2103120"/>
            <a:ext cx="2240280" cy="868680"/>
          </a:xfrm>
          <a:prstGeom prst="rect">
            <a:avLst/>
          </a:prstGeom>
          <a:noFill/>
          <a:ln/>
        </p:spPr>
        <p:txBody>
          <a:bodyPr wrap="square" lIns="0" tIns="0" rIns="0" bIns="0" rtlCol="0" anchor="t"/>
          <a:lstStyle/>
          <a:p>
            <a:pPr indent="0" marL="0">
              <a:buNone/>
            </a:pPr>
            <a:r>
              <a:rPr lang="en-US" sz="1300" dirty="0">
                <a:solidFill>
                  <a:schemeClr val="bg1"/>
                </a:solidFill>
              </a:rPr>
              <a:t>Only word-for-word translations count, though every version translates for meaning</a:t>
            </a:r>
            <a:endParaRPr lang="en-US" sz="1300" dirty="0"/>
          </a:p>
        </p:txBody>
      </p:sp>
      <p:sp>
        <p:nvSpPr>
          <p:cNvPr id="19" name="card"/>
          <p:cNvSpPr/>
          <p:nvPr/>
        </p:nvSpPr>
        <p:spPr>
          <a:xfrm>
            <a:off x="457200" y="3200400"/>
            <a:ext cx="8229600" cy="1143000"/>
          </a:xfrm>
          <a:prstGeom prst="roundRect">
            <a:avLst>
              <a:gd name="adj" fmla="val 6400"/>
            </a:avLst>
          </a:prstGeom>
          <a:solidFill>
            <a:schemeClr val="tx2"/>
          </a:solidFill>
          <a:ln/>
        </p:spPr>
      </p:sp>
      <p:sp>
        <p:nvSpPr>
          <p:cNvPr id="20" name="Text 15"/>
          <p:cNvSpPr txBox="1"/>
          <p:nvPr/>
        </p:nvSpPr>
        <p:spPr>
          <a:xfrm>
            <a:off x="685800" y="3273552"/>
            <a:ext cx="7772400" cy="201168"/>
          </a:xfrm>
          <a:prstGeom prst="rect">
            <a:avLst/>
          </a:prstGeom>
          <a:noFill/>
          <a:ln/>
        </p:spPr>
        <p:txBody>
          <a:bodyPr wrap="square" lIns="0" tIns="0" rIns="0" bIns="0" rtlCol="0" anchor="ctr"/>
          <a:lstStyle/>
          <a:p>
            <a:pPr indent="0" marL="0">
              <a:buNone/>
            </a:pPr>
            <a:r>
              <a:rPr lang="en-US" sz="1000" b="1" spc="200" kern="0" dirty="0">
                <a:solidFill>
                  <a:schemeClr val="bg2"/>
                </a:solidFill>
              </a:rPr>
              <a:t>THE KJV TRANSLATORS THEMSELVES DISAGREED</a:t>
            </a:r>
            <a:endParaRPr lang="en-US" sz="1000" dirty="0"/>
          </a:p>
        </p:txBody>
      </p:sp>
      <p:sp>
        <p:nvSpPr>
          <p:cNvPr id="21" name="Text 16"/>
          <p:cNvSpPr txBox="1"/>
          <p:nvPr/>
        </p:nvSpPr>
        <p:spPr>
          <a:xfrm>
            <a:off x="685800" y="3493008"/>
            <a:ext cx="7772400" cy="530352"/>
          </a:xfrm>
          <a:prstGeom prst="rect">
            <a:avLst/>
          </a:prstGeom>
          <a:noFill/>
          <a:ln/>
        </p:spPr>
        <p:txBody>
          <a:bodyPr wrap="square" lIns="0" tIns="0" rIns="0" bIns="0" rtlCol="0" anchor="t"/>
          <a:lstStyle/>
          <a:p>
            <a:pPr indent="0" marL="0">
              <a:buNone/>
            </a:pPr>
            <a:r>
              <a:rPr lang="en-US" sz="1500" i="1" dirty="0">
                <a:solidFill>
                  <a:schemeClr val="accent4"/>
                </a:solidFill>
              </a:rPr>
              <a:t>“The very meanest translation of the Bible in English … containeth the word of God, nay, is the word of God.”</a:t>
            </a:r>
            <a:endParaRPr lang="en-US" sz="1500" dirty="0"/>
          </a:p>
        </p:txBody>
      </p:sp>
      <p:sp>
        <p:nvSpPr>
          <p:cNvPr id="22" name="Text 17"/>
          <p:cNvSpPr txBox="1"/>
          <p:nvPr/>
        </p:nvSpPr>
        <p:spPr>
          <a:xfrm>
            <a:off x="685800" y="4041648"/>
            <a:ext cx="7772400" cy="256032"/>
          </a:xfrm>
          <a:prstGeom prst="rect">
            <a:avLst/>
          </a:prstGeom>
          <a:noFill/>
          <a:ln/>
        </p:spPr>
        <p:txBody>
          <a:bodyPr wrap="square" lIns="0" tIns="0" rIns="0" bIns="0" rtlCol="0" anchor="ctr"/>
          <a:lstStyle/>
          <a:p>
            <a:pPr indent="0" marL="0">
              <a:buNone/>
            </a:pPr>
            <a:r>
              <a:rPr lang="en-US" sz="1100" dirty="0">
                <a:solidFill>
                  <a:schemeClr val="accent1"/>
                </a:solidFill>
              </a:rPr>
              <a:t>“The Translators to the Reader,” preface to the King James Version (1611)</a:t>
            </a:r>
            <a:endParaRPr lang="en-US" sz="1100" dirty="0"/>
          </a:p>
        </p:txBody>
      </p:sp>
      <p:sp>
        <p:nvSpPr>
          <p:cNvPr id="23" name="Text 18"/>
          <p:cNvSpPr txBox="1"/>
          <p:nvPr/>
        </p:nvSpPr>
        <p:spPr>
          <a:xfrm>
            <a:off x="457200" y="4407408"/>
            <a:ext cx="8229600" cy="347472"/>
          </a:xfrm>
          <a:prstGeom prst="rect">
            <a:avLst/>
          </a:prstGeom>
          <a:noFill/>
          <a:ln/>
        </p:spPr>
        <p:txBody>
          <a:bodyPr wrap="square" lIns="0" tIns="0" rIns="0" bIns="0" rtlCol="0" anchor="ctr"/>
          <a:lstStyle/>
          <a:p>
            <a:pPr indent="0" marL="0">
              <a:buNone/>
            </a:pPr>
            <a:r>
              <a:rPr lang="en-US" sz="1400" i="1" dirty="0">
                <a:solidFill>
                  <a:schemeClr val="bg1"/>
                </a:solidFill>
              </a:rPr>
              <a:t>“We have an embarrassment of riches in our English Bible translations.”  </a:t>
            </a:r>
            <a:pPr indent="0" marL="0">
              <a:buNone/>
            </a:pPr>
            <a:r>
              <a:rPr lang="en-US" sz="1000" dirty="0">
                <a:solidFill>
                  <a:schemeClr val="accent1"/>
                </a:solidFill>
              </a:rPr>
              <a:t>Mark Ward, Authorized (2018) author, blog post 2015</a:t>
            </a:r>
            <a:endParaRPr lang="en-US" sz="14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How did we get the New Testament?</a:t>
            </a:r>
            <a:endParaRPr lang="en-US" sz="3200" dirty="0"/>
          </a:p>
        </p:txBody>
      </p:sp>
      <p:pic>
        <p:nvPicPr>
          <p:cNvPr id="3" name="nt1" descr="/private/tmp/claude-501/-Users-kynrek-Isolater/16221b55-4a13-4e0c-b4a5-ab49db02cd34/scratchpad/img/nt1.jpg">    </p:cNvPr>
          <p:cNvPicPr>
            <a:picLocks noChangeAspect="1"/>
          </p:cNvPicPr>
          <p:nvPr/>
        </p:nvPicPr>
        <p:blipFill>
          <a:blip r:embed="rId1"/>
          <a:stretch>
            <a:fillRect/>
          </a:stretch>
        </p:blipFill>
        <p:spPr>
          <a:xfrm>
            <a:off x="1215120" y="1051560"/>
            <a:ext cx="6713759" cy="3657600"/>
          </a:xfrm>
          <a:prstGeom prst="rect">
            <a:avLst/>
          </a:prstGeom>
        </p:spPr>
      </p:pic>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The Byzantine and Western lines</a:t>
            </a:r>
            <a:endParaRPr lang="en-US" sz="3200" dirty="0"/>
          </a:p>
        </p:txBody>
      </p:sp>
      <p:pic>
        <p:nvPicPr>
          <p:cNvPr id="3" name="nt2" descr="/private/tmp/claude-501/-Users-kynrek-Isolater/16221b55-4a13-4e0c-b4a5-ab49db02cd34/scratchpad/img/nt2.jpg">    </p:cNvPr>
          <p:cNvPicPr>
            <a:picLocks noChangeAspect="1"/>
          </p:cNvPicPr>
          <p:nvPr/>
        </p:nvPicPr>
        <p:blipFill>
          <a:blip r:embed="rId1"/>
          <a:stretch>
            <a:fillRect/>
          </a:stretch>
        </p:blipFill>
        <p:spPr>
          <a:xfrm>
            <a:off x="1550808" y="1051560"/>
            <a:ext cx="6042383" cy="3291840"/>
          </a:xfrm>
          <a:prstGeom prst="rect">
            <a:avLst/>
          </a:prstGeom>
        </p:spPr>
      </p:pic>
      <p:sp>
        <p:nvSpPr>
          <p:cNvPr id="4" name="Text 1"/>
          <p:cNvSpPr txBox="1"/>
          <p:nvPr/>
        </p:nvSpPr>
        <p:spPr>
          <a:xfrm>
            <a:off x="457200" y="4389120"/>
            <a:ext cx="7680960" cy="320040"/>
          </a:xfrm>
          <a:prstGeom prst="rect">
            <a:avLst/>
          </a:prstGeom>
          <a:noFill/>
          <a:ln/>
        </p:spPr>
        <p:txBody>
          <a:bodyPr wrap="square" lIns="0" tIns="0" rIns="0" bIns="0" rtlCol="0" anchor="ctr"/>
          <a:lstStyle/>
          <a:p>
            <a:pPr indent="0" marL="0">
              <a:buNone/>
            </a:pPr>
            <a:r>
              <a:rPr lang="en-US" sz="1400" b="1" dirty="0">
                <a:solidFill>
                  <a:schemeClr val="accent3"/>
                </a:solidFill>
              </a:rPr>
              <a:t>~94% agreement between the Nestle-Aland text and the Byzantine manuscripts</a:t>
            </a:r>
            <a:endParaRPr lang="en-US" sz="14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Translation carries meaning, not just words</a:t>
            </a:r>
            <a:endParaRPr lang="en-US" sz="3200" dirty="0"/>
          </a:p>
        </p:txBody>
      </p:sp>
      <p:sp>
        <p:nvSpPr>
          <p:cNvPr id="3" name="card"/>
          <p:cNvSpPr/>
          <p:nvPr/>
        </p:nvSpPr>
        <p:spPr>
          <a:xfrm>
            <a:off x="457200" y="1097280"/>
            <a:ext cx="2560320" cy="1600200"/>
          </a:xfrm>
          <a:prstGeom prst="roundRect">
            <a:avLst>
              <a:gd name="adj" fmla="val 4571"/>
            </a:avLst>
          </a:prstGeom>
          <a:solidFill>
            <a:schemeClr val="tx2"/>
          </a:solidFill>
          <a:ln/>
        </p:spPr>
      </p:sp>
      <p:sp>
        <p:nvSpPr>
          <p:cNvPr id="4" name="Text 2"/>
          <p:cNvSpPr txBox="1"/>
          <p:nvPr/>
        </p:nvSpPr>
        <p:spPr>
          <a:xfrm>
            <a:off x="685800" y="1261872"/>
            <a:ext cx="2103120" cy="274320"/>
          </a:xfrm>
          <a:prstGeom prst="rect">
            <a:avLst/>
          </a:prstGeom>
          <a:noFill/>
          <a:ln/>
        </p:spPr>
        <p:txBody>
          <a:bodyPr wrap="square" lIns="0" tIns="0" rIns="0" bIns="0" rtlCol="0" anchor="ctr"/>
          <a:lstStyle/>
          <a:p>
            <a:pPr indent="0" marL="0">
              <a:buNone/>
            </a:pPr>
            <a:r>
              <a:rPr lang="en-US" sz="1200" b="1" spc="300" kern="0" dirty="0">
                <a:solidFill>
                  <a:schemeClr val="bg2"/>
                </a:solidFill>
              </a:rPr>
              <a:t>GERMAN</a:t>
            </a:r>
            <a:endParaRPr lang="en-US" sz="1200" dirty="0"/>
          </a:p>
        </p:txBody>
      </p:sp>
      <p:sp>
        <p:nvSpPr>
          <p:cNvPr id="5" name="Text 3"/>
          <p:cNvSpPr txBox="1"/>
          <p:nvPr/>
        </p:nvSpPr>
        <p:spPr>
          <a:xfrm>
            <a:off x="685800" y="1627632"/>
            <a:ext cx="2103120" cy="914400"/>
          </a:xfrm>
          <a:prstGeom prst="rect">
            <a:avLst/>
          </a:prstGeom>
          <a:noFill/>
          <a:ln/>
        </p:spPr>
        <p:txBody>
          <a:bodyPr wrap="square" lIns="0" tIns="0" rIns="0" bIns="0" rtlCol="0" anchor="t"/>
          <a:lstStyle/>
          <a:p>
            <a:pPr indent="0" marL="0">
              <a:buNone/>
            </a:pPr>
            <a:r>
              <a:rPr lang="en-US" sz="2200" b="1" dirty="0">
                <a:solidFill>
                  <a:schemeClr val="accent3"/>
                </a:solidFill>
                <a:latin typeface="Cambria" pitchFamily="34" charset="0"/>
                <a:ea typeface="Cambria" pitchFamily="34" charset="-122"/>
                <a:cs typeface="Cambria" pitchFamily="34" charset="-120"/>
              </a:rPr>
              <a:t>Wie viel </a:t>
            </a:r>
            <a:pPr indent="0" marL="0">
              <a:buNone/>
            </a:pPr>
            <a:r>
              <a:rPr lang="en-US" sz="2200" b="1" u="sng" dirty="0">
                <a:solidFill>
                  <a:schemeClr val="bg1"/>
                </a:solidFill>
                <a:latin typeface="Cambria" pitchFamily="34" charset="0"/>
                <a:ea typeface="Cambria" pitchFamily="34" charset="-122"/>
                <a:cs typeface="Cambria" pitchFamily="34" charset="-120"/>
              </a:rPr>
              <a:t>Uhr</a:t>
            </a:r>
            <a:pPr indent="0" marL="0">
              <a:buNone/>
            </a:pPr>
            <a:r>
              <a:rPr lang="en-US" sz="2200" b="1" dirty="0">
                <a:solidFill>
                  <a:schemeClr val="accent3"/>
                </a:solidFill>
                <a:latin typeface="Cambria" pitchFamily="34" charset="0"/>
                <a:ea typeface="Cambria" pitchFamily="34" charset="-122"/>
                <a:cs typeface="Cambria" pitchFamily="34" charset="-120"/>
              </a:rPr>
              <a:t> ist es?</a:t>
            </a:r>
            <a:endParaRPr lang="en-US" sz="2200" dirty="0"/>
          </a:p>
        </p:txBody>
      </p:sp>
      <p:sp>
        <p:nvSpPr>
          <p:cNvPr id="6" name="arrow"/>
          <p:cNvSpPr/>
          <p:nvPr/>
        </p:nvSpPr>
        <p:spPr>
          <a:xfrm>
            <a:off x="3072384" y="1764792"/>
            <a:ext cx="164592" cy="274320"/>
          </a:xfrm>
          <a:prstGeom prst="chevron">
            <a:avLst/>
          </a:prstGeom>
          <a:solidFill>
            <a:schemeClr val="bg2"/>
          </a:solidFill>
          <a:ln/>
        </p:spPr>
      </p:sp>
      <p:sp>
        <p:nvSpPr>
          <p:cNvPr id="7" name="card"/>
          <p:cNvSpPr/>
          <p:nvPr/>
        </p:nvSpPr>
        <p:spPr>
          <a:xfrm>
            <a:off x="3291840" y="1097280"/>
            <a:ext cx="2560320" cy="1600200"/>
          </a:xfrm>
          <a:prstGeom prst="roundRect">
            <a:avLst>
              <a:gd name="adj" fmla="val 4571"/>
            </a:avLst>
          </a:prstGeom>
          <a:solidFill>
            <a:schemeClr val="tx2"/>
          </a:solidFill>
          <a:ln/>
        </p:spPr>
      </p:sp>
      <p:sp>
        <p:nvSpPr>
          <p:cNvPr id="8" name="Text 6"/>
          <p:cNvSpPr txBox="1"/>
          <p:nvPr/>
        </p:nvSpPr>
        <p:spPr>
          <a:xfrm>
            <a:off x="3520440" y="1261872"/>
            <a:ext cx="2103120" cy="274320"/>
          </a:xfrm>
          <a:prstGeom prst="rect">
            <a:avLst/>
          </a:prstGeom>
          <a:noFill/>
          <a:ln/>
        </p:spPr>
        <p:txBody>
          <a:bodyPr wrap="square" lIns="0" tIns="0" rIns="0" bIns="0" rtlCol="0" anchor="ctr"/>
          <a:lstStyle/>
          <a:p>
            <a:pPr indent="0" marL="0">
              <a:buNone/>
            </a:pPr>
            <a:r>
              <a:rPr lang="en-US" sz="1200" b="1" spc="300" kern="0" dirty="0">
                <a:solidFill>
                  <a:schemeClr val="bg2"/>
                </a:solidFill>
              </a:rPr>
              <a:t>WORD FOR WORD</a:t>
            </a:r>
            <a:endParaRPr lang="en-US" sz="1200" dirty="0"/>
          </a:p>
        </p:txBody>
      </p:sp>
      <p:sp>
        <p:nvSpPr>
          <p:cNvPr id="9" name="Text 7"/>
          <p:cNvSpPr txBox="1"/>
          <p:nvPr/>
        </p:nvSpPr>
        <p:spPr>
          <a:xfrm>
            <a:off x="3520440" y="1627632"/>
            <a:ext cx="2103120" cy="914400"/>
          </a:xfrm>
          <a:prstGeom prst="rect">
            <a:avLst/>
          </a:prstGeom>
          <a:noFill/>
          <a:ln/>
        </p:spPr>
        <p:txBody>
          <a:bodyPr wrap="square" lIns="0" tIns="0" rIns="0" bIns="0" rtlCol="0" anchor="t"/>
          <a:lstStyle/>
          <a:p>
            <a:pPr indent="0" marL="0">
              <a:buNone/>
            </a:pPr>
            <a:r>
              <a:rPr lang="en-US" sz="2200" b="1" dirty="0">
                <a:solidFill>
                  <a:schemeClr val="accent2"/>
                </a:solidFill>
                <a:latin typeface="Cambria" pitchFamily="34" charset="0"/>
                <a:ea typeface="Cambria" pitchFamily="34" charset="-122"/>
                <a:cs typeface="Cambria" pitchFamily="34" charset="-120"/>
              </a:rPr>
              <a:t>How much </a:t>
            </a:r>
            <a:pPr indent="0" marL="0">
              <a:buNone/>
            </a:pPr>
            <a:r>
              <a:rPr lang="en-US" sz="2200" b="1" u="sng" dirty="0">
                <a:solidFill>
                  <a:schemeClr val="bg1"/>
                </a:solidFill>
                <a:latin typeface="Cambria" pitchFamily="34" charset="0"/>
                <a:ea typeface="Cambria" pitchFamily="34" charset="-122"/>
                <a:cs typeface="Cambria" pitchFamily="34" charset="-120"/>
              </a:rPr>
              <a:t>clock</a:t>
            </a:r>
            <a:pPr indent="0" marL="0">
              <a:buNone/>
            </a:pPr>
            <a:r>
              <a:rPr lang="en-US" sz="2200" b="1" dirty="0">
                <a:solidFill>
                  <a:schemeClr val="accent2"/>
                </a:solidFill>
                <a:latin typeface="Cambria" pitchFamily="34" charset="0"/>
                <a:ea typeface="Cambria" pitchFamily="34" charset="-122"/>
                <a:cs typeface="Cambria" pitchFamily="34" charset="-120"/>
              </a:rPr>
              <a:t> is it?</a:t>
            </a:r>
            <a:endParaRPr lang="en-US" sz="2200" dirty="0"/>
          </a:p>
        </p:txBody>
      </p:sp>
      <p:sp>
        <p:nvSpPr>
          <p:cNvPr id="10" name="arrow"/>
          <p:cNvSpPr/>
          <p:nvPr/>
        </p:nvSpPr>
        <p:spPr>
          <a:xfrm>
            <a:off x="5907024" y="1764792"/>
            <a:ext cx="164592" cy="274320"/>
          </a:xfrm>
          <a:prstGeom prst="chevron">
            <a:avLst/>
          </a:prstGeom>
          <a:solidFill>
            <a:schemeClr val="bg2"/>
          </a:solidFill>
          <a:ln/>
        </p:spPr>
      </p:sp>
      <p:sp>
        <p:nvSpPr>
          <p:cNvPr id="11" name="card"/>
          <p:cNvSpPr/>
          <p:nvPr/>
        </p:nvSpPr>
        <p:spPr>
          <a:xfrm>
            <a:off x="6126480" y="1097280"/>
            <a:ext cx="2560320" cy="1600200"/>
          </a:xfrm>
          <a:prstGeom prst="roundRect">
            <a:avLst>
              <a:gd name="adj" fmla="val 4571"/>
            </a:avLst>
          </a:prstGeom>
          <a:solidFill>
            <a:schemeClr val="tx2"/>
          </a:solidFill>
          <a:ln/>
        </p:spPr>
      </p:sp>
      <p:sp>
        <p:nvSpPr>
          <p:cNvPr id="12" name="Text 10"/>
          <p:cNvSpPr txBox="1"/>
          <p:nvPr/>
        </p:nvSpPr>
        <p:spPr>
          <a:xfrm>
            <a:off x="6355080" y="1261872"/>
            <a:ext cx="2103120" cy="274320"/>
          </a:xfrm>
          <a:prstGeom prst="rect">
            <a:avLst/>
          </a:prstGeom>
          <a:noFill/>
          <a:ln/>
        </p:spPr>
        <p:txBody>
          <a:bodyPr wrap="square" lIns="0" tIns="0" rIns="0" bIns="0" rtlCol="0" anchor="ctr"/>
          <a:lstStyle/>
          <a:p>
            <a:pPr indent="0" marL="0">
              <a:buNone/>
            </a:pPr>
            <a:r>
              <a:rPr lang="en-US" sz="1200" b="1" spc="300" kern="0" dirty="0">
                <a:solidFill>
                  <a:schemeClr val="bg2"/>
                </a:solidFill>
              </a:rPr>
              <a:t>MEANING</a:t>
            </a:r>
            <a:endParaRPr lang="en-US" sz="1200" dirty="0"/>
          </a:p>
        </p:txBody>
      </p:sp>
      <p:sp>
        <p:nvSpPr>
          <p:cNvPr id="13" name="Text 11"/>
          <p:cNvSpPr txBox="1"/>
          <p:nvPr/>
        </p:nvSpPr>
        <p:spPr>
          <a:xfrm>
            <a:off x="6355080" y="1627632"/>
            <a:ext cx="2103120" cy="914400"/>
          </a:xfrm>
          <a:prstGeom prst="rect">
            <a:avLst/>
          </a:prstGeom>
          <a:noFill/>
          <a:ln/>
        </p:spPr>
        <p:txBody>
          <a:bodyPr wrap="square" lIns="0" tIns="0" rIns="0" bIns="0" rtlCol="0" anchor="t"/>
          <a:lstStyle/>
          <a:p>
            <a:pPr indent="0" marL="0">
              <a:buNone/>
            </a:pPr>
            <a:r>
              <a:rPr lang="en-US" sz="2200" b="1" dirty="0">
                <a:solidFill>
                  <a:schemeClr val="accent4"/>
                </a:solidFill>
                <a:latin typeface="Cambria" pitchFamily="34" charset="0"/>
                <a:ea typeface="Cambria" pitchFamily="34" charset="-122"/>
                <a:cs typeface="Cambria" pitchFamily="34" charset="-120"/>
              </a:rPr>
              <a:t>What </a:t>
            </a:r>
            <a:pPr indent="0" marL="0">
              <a:buNone/>
            </a:pPr>
            <a:r>
              <a:rPr lang="en-US" sz="2200" b="1" u="sng" dirty="0">
                <a:solidFill>
                  <a:schemeClr val="bg1"/>
                </a:solidFill>
                <a:latin typeface="Cambria" pitchFamily="34" charset="0"/>
                <a:ea typeface="Cambria" pitchFamily="34" charset="-122"/>
                <a:cs typeface="Cambria" pitchFamily="34" charset="-120"/>
              </a:rPr>
              <a:t>time</a:t>
            </a:r>
            <a:pPr indent="0" marL="0">
              <a:buNone/>
            </a:pPr>
            <a:r>
              <a:rPr lang="en-US" sz="2200" b="1" dirty="0">
                <a:solidFill>
                  <a:schemeClr val="accent4"/>
                </a:solidFill>
                <a:latin typeface="Cambria" pitchFamily="34" charset="0"/>
                <a:ea typeface="Cambria" pitchFamily="34" charset="-122"/>
                <a:cs typeface="Cambria" pitchFamily="34" charset="-120"/>
              </a:rPr>
              <a:t> is it?</a:t>
            </a:r>
            <a:endParaRPr lang="en-US" sz="2200" dirty="0"/>
          </a:p>
        </p:txBody>
      </p:sp>
      <p:sp>
        <p:nvSpPr>
          <p:cNvPr id="14" name="Text 12"/>
          <p:cNvSpPr txBox="1"/>
          <p:nvPr/>
        </p:nvSpPr>
        <p:spPr>
          <a:xfrm>
            <a:off x="457200" y="2743200"/>
            <a:ext cx="8229600" cy="502920"/>
          </a:xfrm>
          <a:prstGeom prst="rect">
            <a:avLst/>
          </a:prstGeom>
          <a:noFill/>
          <a:ln/>
        </p:spPr>
        <p:txBody>
          <a:bodyPr wrap="square" lIns="0" tIns="0" rIns="0" bIns="0" rtlCol="0" anchor="t"/>
          <a:lstStyle/>
          <a:p>
            <a:pPr indent="0" marL="0">
              <a:buNone/>
            </a:pPr>
            <a:r>
              <a:rPr lang="en-US" sz="1300" b="1" dirty="0">
                <a:solidFill>
                  <a:schemeClr val="bg1"/>
                </a:solidFill>
              </a:rPr>
              <a:t>Uhr</a:t>
            </a:r>
            <a:pPr indent="0" marL="0">
              <a:buNone/>
            </a:pPr>
            <a:r>
              <a:rPr lang="en-US" sz="1300" dirty="0">
                <a:solidFill>
                  <a:schemeClr val="bg2"/>
                </a:solidFill>
              </a:rPr>
              <a:t> (clock) is “removed” and </a:t>
            </a:r>
            <a:pPr indent="0" marL="0">
              <a:buNone/>
            </a:pPr>
            <a:r>
              <a:rPr lang="en-US" sz="1300" b="1" dirty="0">
                <a:solidFill>
                  <a:schemeClr val="bg1"/>
                </a:solidFill>
              </a:rPr>
              <a:t>time</a:t>
            </a:r>
            <a:pPr indent="0" marL="0">
              <a:buNone/>
            </a:pPr>
            <a:r>
              <a:rPr lang="en-US" sz="1300" dirty="0">
                <a:solidFill>
                  <a:schemeClr val="bg2"/>
                </a:solidFill>
              </a:rPr>
              <a:t> is “added”, yet nothing is lost: that is the only accurate translation. Word for word would be wrong. Translation is about meaning, and it is complex.</a:t>
            </a:r>
            <a:endParaRPr lang="en-US" sz="1300" dirty="0"/>
          </a:p>
        </p:txBody>
      </p:sp>
      <p:sp>
        <p:nvSpPr>
          <p:cNvPr id="15" name="card"/>
          <p:cNvSpPr/>
          <p:nvPr/>
        </p:nvSpPr>
        <p:spPr>
          <a:xfrm>
            <a:off x="457200" y="3291840"/>
            <a:ext cx="8229600" cy="1371600"/>
          </a:xfrm>
          <a:prstGeom prst="roundRect">
            <a:avLst>
              <a:gd name="adj" fmla="val 5333"/>
            </a:avLst>
          </a:prstGeom>
          <a:solidFill>
            <a:schemeClr val="tx2"/>
          </a:solidFill>
          <a:ln/>
        </p:spPr>
      </p:sp>
      <p:sp>
        <p:nvSpPr>
          <p:cNvPr id="16" name="Text 14"/>
          <p:cNvSpPr txBox="1"/>
          <p:nvPr/>
        </p:nvSpPr>
        <p:spPr>
          <a:xfrm>
            <a:off x="685800" y="3401568"/>
            <a:ext cx="7772400" cy="822960"/>
          </a:xfrm>
          <a:prstGeom prst="rect">
            <a:avLst/>
          </a:prstGeom>
          <a:noFill/>
          <a:ln/>
        </p:spPr>
        <p:txBody>
          <a:bodyPr wrap="square" lIns="0" tIns="0" rIns="0" bIns="0" rtlCol="0" anchor="t"/>
          <a:lstStyle/>
          <a:p>
            <a:pPr indent="0" marL="0">
              <a:spcAft>
                <a:spcPts val="400"/>
              </a:spcAft>
              <a:buNone/>
            </a:pPr>
            <a:r>
              <a:rPr lang="en-US" sz="1800" i="1" dirty="0">
                <a:solidFill>
                  <a:schemeClr val="bg1"/>
                </a:solidFill>
              </a:rPr>
              <a:t>“Every version gives priority to meaning over form.”</a:t>
            </a:r>
            <a:endParaRPr lang="en-US" sz="1800" dirty="0"/>
          </a:p>
          <a:p>
            <a:pPr indent="0" marL="0">
              <a:spcAft>
                <a:spcPts val="400"/>
              </a:spcAft>
              <a:buNone/>
            </a:pPr>
            <a:r>
              <a:rPr lang="en-US" sz="1800" i="1" dirty="0">
                <a:solidFill>
                  <a:schemeClr val="bg1"/>
                </a:solidFill>
              </a:rPr>
              <a:t>“Every version uses interpretation when translating ambiguities.”</a:t>
            </a:r>
            <a:endParaRPr lang="en-US" sz="1800" dirty="0"/>
          </a:p>
        </p:txBody>
      </p:sp>
      <p:sp>
        <p:nvSpPr>
          <p:cNvPr id="17" name="Text 15"/>
          <p:cNvSpPr txBox="1"/>
          <p:nvPr/>
        </p:nvSpPr>
        <p:spPr>
          <a:xfrm>
            <a:off x="685800" y="4279392"/>
            <a:ext cx="7772400" cy="274320"/>
          </a:xfrm>
          <a:prstGeom prst="rect">
            <a:avLst/>
          </a:prstGeom>
          <a:noFill/>
          <a:ln/>
        </p:spPr>
        <p:txBody>
          <a:bodyPr wrap="square" lIns="0" tIns="0" rIns="0" bIns="0" rtlCol="0" anchor="ctr"/>
          <a:lstStyle/>
          <a:p>
            <a:pPr indent="0" marL="0">
              <a:buNone/>
            </a:pPr>
            <a:r>
              <a:rPr lang="en-US" sz="1200" dirty="0">
                <a:solidFill>
                  <a:schemeClr val="accent1"/>
                </a:solidFill>
              </a:rPr>
              <a:t>Dave Brunn, One Bible, Many Versions: Are All Translations Created Equal? (IVP, 2013), pp. 189–90</a:t>
            </a:r>
            <a:endParaRPr lang="en-US" sz="12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Same story, different words</a:t>
            </a:r>
            <a:endParaRPr lang="en-US" sz="3200" dirty="0"/>
          </a:p>
        </p:txBody>
      </p:sp>
      <p:sp>
        <p:nvSpPr>
          <p:cNvPr id="3" name="Text 1"/>
          <p:cNvSpPr txBox="1"/>
          <p:nvPr/>
        </p:nvSpPr>
        <p:spPr>
          <a:xfrm>
            <a:off x="457200" y="960120"/>
            <a:ext cx="8229600" cy="457200"/>
          </a:xfrm>
          <a:prstGeom prst="rect">
            <a:avLst/>
          </a:prstGeom>
          <a:noFill/>
          <a:ln/>
        </p:spPr>
        <p:txBody>
          <a:bodyPr wrap="square" lIns="0" tIns="0" rIns="0" bIns="0" rtlCol="0" anchor="t"/>
          <a:lstStyle/>
          <a:p>
            <a:pPr indent="0" marL="0">
              <a:buNone/>
            </a:pPr>
            <a:r>
              <a:rPr lang="en-US" sz="1400" dirty="0">
                <a:solidFill>
                  <a:schemeClr val="bg2"/>
                </a:solidFill>
              </a:rPr>
              <a:t>The Synoptic Gospels (Matthew, Mark, Luke) often tell the same event in different words. Mounce explains why:</a:t>
            </a:r>
            <a:endParaRPr lang="en-US" sz="1400" dirty="0"/>
          </a:p>
        </p:txBody>
      </p:sp>
      <p:sp>
        <p:nvSpPr>
          <p:cNvPr id="4" name="card"/>
          <p:cNvSpPr/>
          <p:nvPr/>
        </p:nvSpPr>
        <p:spPr>
          <a:xfrm>
            <a:off x="457200" y="1508760"/>
            <a:ext cx="3291840" cy="658368"/>
          </a:xfrm>
          <a:prstGeom prst="roundRect">
            <a:avLst>
              <a:gd name="adj" fmla="val 11111"/>
            </a:avLst>
          </a:prstGeom>
          <a:solidFill>
            <a:schemeClr val="tx2"/>
          </a:solidFill>
          <a:ln/>
        </p:spPr>
      </p:sp>
      <p:sp>
        <p:nvSpPr>
          <p:cNvPr id="5" name="Text 3"/>
          <p:cNvSpPr txBox="1"/>
          <p:nvPr/>
        </p:nvSpPr>
        <p:spPr>
          <a:xfrm>
            <a:off x="640080" y="1563624"/>
            <a:ext cx="3017520" cy="274320"/>
          </a:xfrm>
          <a:prstGeom prst="rect">
            <a:avLst/>
          </a:prstGeom>
          <a:noFill/>
          <a:ln/>
        </p:spPr>
        <p:txBody>
          <a:bodyPr wrap="square" lIns="0" tIns="0" rIns="0" bIns="0" rtlCol="0" anchor="ctr"/>
          <a:lstStyle/>
          <a:p>
            <a:pPr indent="0" marL="0">
              <a:buNone/>
            </a:pPr>
            <a:r>
              <a:rPr lang="en-US" sz="1500" b="1" dirty="0">
                <a:solidFill>
                  <a:schemeClr val="accent1"/>
                </a:solidFill>
              </a:rPr>
              <a:t>Translation</a:t>
            </a:r>
            <a:endParaRPr lang="en-US" sz="1500" dirty="0"/>
          </a:p>
        </p:txBody>
      </p:sp>
      <p:sp>
        <p:nvSpPr>
          <p:cNvPr id="6" name="Text 4"/>
          <p:cNvSpPr txBox="1"/>
          <p:nvPr/>
        </p:nvSpPr>
        <p:spPr>
          <a:xfrm>
            <a:off x="640080" y="1837944"/>
            <a:ext cx="3017520" cy="274320"/>
          </a:xfrm>
          <a:prstGeom prst="rect">
            <a:avLst/>
          </a:prstGeom>
          <a:noFill/>
          <a:ln/>
        </p:spPr>
        <p:txBody>
          <a:bodyPr wrap="square" lIns="0" tIns="0" rIns="0" bIns="0" rtlCol="0" anchor="ctr"/>
          <a:lstStyle/>
          <a:p>
            <a:pPr indent="0" marL="0">
              <a:buNone/>
            </a:pPr>
            <a:r>
              <a:rPr lang="en-US" sz="1200" dirty="0">
                <a:solidFill>
                  <a:schemeClr val="bg1"/>
                </a:solidFill>
              </a:rPr>
              <a:t>Jesus spoke Aramaic; the Gospels are written in Greek</a:t>
            </a:r>
            <a:endParaRPr lang="en-US" sz="1200" dirty="0"/>
          </a:p>
        </p:txBody>
      </p:sp>
      <p:sp>
        <p:nvSpPr>
          <p:cNvPr id="7" name="card"/>
          <p:cNvSpPr/>
          <p:nvPr/>
        </p:nvSpPr>
        <p:spPr>
          <a:xfrm>
            <a:off x="457200" y="2258568"/>
            <a:ext cx="3291840" cy="658368"/>
          </a:xfrm>
          <a:prstGeom prst="roundRect">
            <a:avLst>
              <a:gd name="adj" fmla="val 11111"/>
            </a:avLst>
          </a:prstGeom>
          <a:solidFill>
            <a:schemeClr val="tx2"/>
          </a:solidFill>
          <a:ln/>
        </p:spPr>
      </p:sp>
      <p:sp>
        <p:nvSpPr>
          <p:cNvPr id="8" name="Text 6"/>
          <p:cNvSpPr txBox="1"/>
          <p:nvPr/>
        </p:nvSpPr>
        <p:spPr>
          <a:xfrm>
            <a:off x="640080" y="2313432"/>
            <a:ext cx="3017520" cy="274320"/>
          </a:xfrm>
          <a:prstGeom prst="rect">
            <a:avLst/>
          </a:prstGeom>
          <a:noFill/>
          <a:ln/>
        </p:spPr>
        <p:txBody>
          <a:bodyPr wrap="square" lIns="0" tIns="0" rIns="0" bIns="0" rtlCol="0" anchor="ctr"/>
          <a:lstStyle/>
          <a:p>
            <a:pPr indent="0" marL="0">
              <a:buNone/>
            </a:pPr>
            <a:r>
              <a:rPr lang="en-US" sz="1500" b="1" dirty="0">
                <a:solidFill>
                  <a:schemeClr val="accent1"/>
                </a:solidFill>
              </a:rPr>
              <a:t>Simplification</a:t>
            </a:r>
            <a:endParaRPr lang="en-US" sz="1500" dirty="0"/>
          </a:p>
        </p:txBody>
      </p:sp>
      <p:sp>
        <p:nvSpPr>
          <p:cNvPr id="9" name="Text 7"/>
          <p:cNvSpPr txBox="1"/>
          <p:nvPr/>
        </p:nvSpPr>
        <p:spPr>
          <a:xfrm>
            <a:off x="640080" y="2587752"/>
            <a:ext cx="3017520" cy="274320"/>
          </a:xfrm>
          <a:prstGeom prst="rect">
            <a:avLst/>
          </a:prstGeom>
          <a:noFill/>
          <a:ln/>
        </p:spPr>
        <p:txBody>
          <a:bodyPr wrap="square" lIns="0" tIns="0" rIns="0" bIns="0" rtlCol="0" anchor="ctr"/>
          <a:lstStyle/>
          <a:p>
            <a:pPr indent="0" marL="0">
              <a:buNone/>
            </a:pPr>
            <a:r>
              <a:rPr lang="en-US" sz="1200" dirty="0">
                <a:solidFill>
                  <a:schemeClr val="bg1"/>
                </a:solidFill>
              </a:rPr>
              <a:t>Writers summarized and compressed long accounts</a:t>
            </a:r>
            <a:endParaRPr lang="en-US" sz="1200" dirty="0"/>
          </a:p>
        </p:txBody>
      </p:sp>
      <p:sp>
        <p:nvSpPr>
          <p:cNvPr id="10" name="card"/>
          <p:cNvSpPr/>
          <p:nvPr/>
        </p:nvSpPr>
        <p:spPr>
          <a:xfrm>
            <a:off x="457200" y="3008376"/>
            <a:ext cx="3291840" cy="658368"/>
          </a:xfrm>
          <a:prstGeom prst="roundRect">
            <a:avLst>
              <a:gd name="adj" fmla="val 11111"/>
            </a:avLst>
          </a:prstGeom>
          <a:solidFill>
            <a:schemeClr val="tx2"/>
          </a:solidFill>
          <a:ln/>
        </p:spPr>
      </p:sp>
      <p:sp>
        <p:nvSpPr>
          <p:cNvPr id="11" name="Text 9"/>
          <p:cNvSpPr txBox="1"/>
          <p:nvPr/>
        </p:nvSpPr>
        <p:spPr>
          <a:xfrm>
            <a:off x="640080" y="3063240"/>
            <a:ext cx="3017520" cy="274320"/>
          </a:xfrm>
          <a:prstGeom prst="rect">
            <a:avLst/>
          </a:prstGeom>
          <a:noFill/>
          <a:ln/>
        </p:spPr>
        <p:txBody>
          <a:bodyPr wrap="square" lIns="0" tIns="0" rIns="0" bIns="0" rtlCol="0" anchor="ctr"/>
          <a:lstStyle/>
          <a:p>
            <a:pPr indent="0" marL="0">
              <a:buNone/>
            </a:pPr>
            <a:r>
              <a:rPr lang="en-US" sz="1500" b="1" dirty="0">
                <a:solidFill>
                  <a:schemeClr val="accent1"/>
                </a:solidFill>
              </a:rPr>
              <a:t>Paraphrase</a:t>
            </a:r>
            <a:endParaRPr lang="en-US" sz="1500" dirty="0"/>
          </a:p>
        </p:txBody>
      </p:sp>
      <p:sp>
        <p:nvSpPr>
          <p:cNvPr id="12" name="Text 10"/>
          <p:cNvSpPr txBox="1"/>
          <p:nvPr/>
        </p:nvSpPr>
        <p:spPr>
          <a:xfrm>
            <a:off x="640080" y="3337560"/>
            <a:ext cx="3017520" cy="274320"/>
          </a:xfrm>
          <a:prstGeom prst="rect">
            <a:avLst/>
          </a:prstGeom>
          <a:noFill/>
          <a:ln/>
        </p:spPr>
        <p:txBody>
          <a:bodyPr wrap="square" lIns="0" tIns="0" rIns="0" bIns="0" rtlCol="0" anchor="ctr"/>
          <a:lstStyle/>
          <a:p>
            <a:pPr indent="0" marL="0">
              <a:buNone/>
            </a:pPr>
            <a:r>
              <a:rPr lang="en-US" sz="1200" dirty="0">
                <a:solidFill>
                  <a:schemeClr val="bg1"/>
                </a:solidFill>
              </a:rPr>
              <a:t>The very voice of Jesus, not always his very words</a:t>
            </a:r>
            <a:endParaRPr lang="en-US" sz="1200" dirty="0"/>
          </a:p>
        </p:txBody>
      </p:sp>
      <p:sp>
        <p:nvSpPr>
          <p:cNvPr id="13" name="card"/>
          <p:cNvSpPr/>
          <p:nvPr/>
        </p:nvSpPr>
        <p:spPr>
          <a:xfrm>
            <a:off x="457200" y="3758184"/>
            <a:ext cx="3291840" cy="658368"/>
          </a:xfrm>
          <a:prstGeom prst="roundRect">
            <a:avLst>
              <a:gd name="adj" fmla="val 11111"/>
            </a:avLst>
          </a:prstGeom>
          <a:solidFill>
            <a:schemeClr val="tx2"/>
          </a:solidFill>
          <a:ln/>
        </p:spPr>
      </p:sp>
      <p:sp>
        <p:nvSpPr>
          <p:cNvPr id="14" name="Text 12"/>
          <p:cNvSpPr txBox="1"/>
          <p:nvPr/>
        </p:nvSpPr>
        <p:spPr>
          <a:xfrm>
            <a:off x="640080" y="3813048"/>
            <a:ext cx="3017520" cy="274320"/>
          </a:xfrm>
          <a:prstGeom prst="rect">
            <a:avLst/>
          </a:prstGeom>
          <a:noFill/>
          <a:ln/>
        </p:spPr>
        <p:txBody>
          <a:bodyPr wrap="square" lIns="0" tIns="0" rIns="0" bIns="0" rtlCol="0" anchor="ctr"/>
          <a:lstStyle/>
          <a:p>
            <a:pPr indent="0" marL="0">
              <a:buNone/>
            </a:pPr>
            <a:r>
              <a:rPr lang="en-US" sz="1500" b="1" dirty="0">
                <a:solidFill>
                  <a:schemeClr val="accent1"/>
                </a:solidFill>
              </a:rPr>
              <a:t>Approximation</a:t>
            </a:r>
            <a:endParaRPr lang="en-US" sz="1500" dirty="0"/>
          </a:p>
        </p:txBody>
      </p:sp>
      <p:sp>
        <p:nvSpPr>
          <p:cNvPr id="15" name="Text 13"/>
          <p:cNvSpPr txBox="1"/>
          <p:nvPr/>
        </p:nvSpPr>
        <p:spPr>
          <a:xfrm>
            <a:off x="640080" y="4087368"/>
            <a:ext cx="3017520" cy="274320"/>
          </a:xfrm>
          <a:prstGeom prst="rect">
            <a:avLst/>
          </a:prstGeom>
          <a:noFill/>
          <a:ln/>
        </p:spPr>
        <p:txBody>
          <a:bodyPr wrap="square" lIns="0" tIns="0" rIns="0" bIns="0" rtlCol="0" anchor="ctr"/>
          <a:lstStyle/>
          <a:p>
            <a:pPr indent="0" marL="0">
              <a:buNone/>
            </a:pPr>
            <a:r>
              <a:rPr lang="en-US" sz="1200" dirty="0">
                <a:solidFill>
                  <a:schemeClr val="bg1"/>
                </a:solidFill>
              </a:rPr>
              <a:t>Round numbers and general descriptions</a:t>
            </a:r>
            <a:endParaRPr lang="en-US" sz="1200" dirty="0"/>
          </a:p>
        </p:txBody>
      </p:sp>
      <p:sp>
        <p:nvSpPr>
          <p:cNvPr id="16" name="card"/>
          <p:cNvSpPr/>
          <p:nvPr/>
        </p:nvSpPr>
        <p:spPr>
          <a:xfrm>
            <a:off x="4023360" y="1508760"/>
            <a:ext cx="4663440" cy="2926080"/>
          </a:xfrm>
          <a:prstGeom prst="roundRect">
            <a:avLst>
              <a:gd name="adj" fmla="val 2500"/>
            </a:avLst>
          </a:prstGeom>
          <a:solidFill>
            <a:schemeClr val="tx2"/>
          </a:solidFill>
          <a:ln/>
        </p:spPr>
      </p:sp>
      <p:sp>
        <p:nvSpPr>
          <p:cNvPr id="17" name="Text 15"/>
          <p:cNvSpPr txBox="1"/>
          <p:nvPr/>
        </p:nvSpPr>
        <p:spPr>
          <a:xfrm>
            <a:off x="4206240" y="1600200"/>
            <a:ext cx="4297680" cy="274320"/>
          </a:xfrm>
          <a:prstGeom prst="rect">
            <a:avLst/>
          </a:prstGeom>
          <a:noFill/>
          <a:ln/>
        </p:spPr>
        <p:txBody>
          <a:bodyPr wrap="square" lIns="0" tIns="0" rIns="0" bIns="0" rtlCol="0" anchor="ctr"/>
          <a:lstStyle/>
          <a:p>
            <a:pPr indent="0" marL="0">
              <a:buNone/>
            </a:pPr>
            <a:r>
              <a:rPr lang="en-US" sz="1100" b="1" spc="200" kern="0" dirty="0">
                <a:solidFill>
                  <a:schemeClr val="bg2"/>
                </a:solidFill>
              </a:rPr>
              <a:t>“GET UP, TAKE YOUR MAT AND GO HOME”</a:t>
            </a:r>
            <a:endParaRPr lang="en-US" sz="1100" dirty="0"/>
          </a:p>
        </p:txBody>
      </p:sp>
      <p:graphicFrame>
        <p:nvGraphicFramePr>
          <p:cNvPr id="67" name="Synoptic comparison table"/>
          <p:cNvGraphicFramePr>
            <a:graphicFrameLocks noGrp="1"/>
          </p:cNvGraphicFramePr>
          <p:nvPr>
            <p:extLst>
              <p:ext uri="{D42A27DB-BD31-4B8C-83A1-F6EECF244321}">
                <p14:modId xmlns:p14="http://schemas.microsoft.com/office/powerpoint/2010/main" val="1579011935"/>
              </p:ext>
            </p:extLst>
          </p:nvPr>
        </p:nvGraphicFramePr>
        <p:xfrm>
          <a:off x="4206240" y="1920240"/>
          <a:ext cx="4297680" cy="914400"/>
        </p:xfrm>
        <a:graphic>
          <a:graphicData uri="http://schemas.openxmlformats.org/drawingml/2006/table">
            <a:tbl>
              <a:tblPr/>
              <a:tblGrid>
                <a:gridCol w="1005840"/>
                <a:gridCol w="2377440"/>
                <a:gridCol w="914400"/>
              </a:tblGrid>
              <a:tr h="292608">
                <a:tc>
                  <a:txBody>
                    <a:bodyPr/>
                    <a:lstStyle/>
                    <a:p>
                      <a:pPr indent="0" marL="0">
                        <a:buNone/>
                      </a:pPr>
                      <a:r>
                        <a:rPr lang="en-US" sz="1200" b="1" dirty="0">
                          <a:solidFill>
                            <a:schemeClr val="accent1"/>
                          </a:solidFill>
                          <a:latin typeface="Calibri" pitchFamily="34" charset="0"/>
                          <a:ea typeface="Calibri" pitchFamily="34" charset="-122"/>
                          <a:cs typeface="Calibri" pitchFamily="34" charset="-120"/>
                        </a:rPr>
                        <a:t>Gospel</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c>
                  <a:txBody>
                    <a:bodyPr/>
                    <a:lstStyle/>
                    <a:p>
                      <a:pPr indent="0" marL="0">
                        <a:buNone/>
                      </a:pPr>
                      <a:r>
                        <a:rPr lang="en-US" sz="1200" b="1" dirty="0">
                          <a:solidFill>
                            <a:schemeClr val="accent1"/>
                          </a:solidFill>
                          <a:latin typeface="Calibri" pitchFamily="34" charset="0"/>
                          <a:ea typeface="Calibri" pitchFamily="34" charset="-122"/>
                          <a:cs typeface="Calibri" pitchFamily="34" charset="-120"/>
                        </a:rPr>
                        <a:t>“Mat”</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c>
                  <a:txBody>
                    <a:bodyPr/>
                    <a:lstStyle/>
                    <a:p>
                      <a:pPr indent="0" marL="0">
                        <a:buNone/>
                      </a:pPr>
                      <a:r>
                        <a:rPr lang="en-US" sz="1200" b="1" dirty="0">
                          <a:solidFill>
                            <a:schemeClr val="accent1"/>
                          </a:solidFill>
                          <a:latin typeface="Calibri" pitchFamily="34" charset="0"/>
                          <a:ea typeface="Calibri" pitchFamily="34" charset="-122"/>
                          <a:cs typeface="Calibri" pitchFamily="34" charset="-120"/>
                        </a:rPr>
                        <a:t>“Go”</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r>
              <a:tr h="502920">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Matthew 9:6</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klinē: a bed or couch</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hypage</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r>
              <a:tr h="502920">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Mark 2:11</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krabattos: a mattress, a poor person’s bed</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hypage</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r>
              <a:tr h="502920">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Luke 5:24</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klinidion: a small bed, like a stretcher</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c>
                  <a:txBody>
                    <a:bodyPr/>
                    <a:lstStyle/>
                    <a:p>
                      <a:pPr indent="0" marL="0">
                        <a:buNone/>
                      </a:pPr>
                      <a:r>
                        <a:rPr lang="en-US" sz="1200" dirty="0">
                          <a:solidFill>
                            <a:schemeClr val="bg1"/>
                          </a:solidFill>
                          <a:latin typeface="Calibri" pitchFamily="34" charset="0"/>
                          <a:ea typeface="Calibri" pitchFamily="34" charset="-122"/>
                          <a:cs typeface="Calibri" pitchFamily="34" charset="-120"/>
                        </a:rPr>
                        <a:t>poreuou</a:t>
                      </a:r>
                      <a:endParaRPr lang="en-US" sz="1200" dirty="0">
                        <a:latin typeface="Calibri" charset="0"/>
                        <a:ea typeface="Calibri" charset="0"/>
                        <a:cs typeface="Calibri" charset="0"/>
                      </a:endParaRPr>
                    </a:p>
                  </a:txBody>
                  <a:tcPr marL="54864" marR="54864" marT="27432" marB="27432" anchor="ctr">
                    <a:lnL w="9525" cap="flat" cmpd="sng" algn="ctr">
                      <a:solidFill>
                        <a:srgbClr val="8C8273"/>
                      </a:solidFill>
                      <a:prstDash val="solid"/>
                      <a:round/>
                      <a:headEnd type="none" w="med" len="med"/>
                      <a:tailEnd type="none" w="med" len="med"/>
                    </a:lnL>
                    <a:lnR w="9525" cap="flat" cmpd="sng" algn="ctr">
                      <a:solidFill>
                        <a:srgbClr val="8C8273"/>
                      </a:solidFill>
                      <a:prstDash val="solid"/>
                      <a:round/>
                      <a:headEnd type="none" w="med" len="med"/>
                      <a:tailEnd type="none" w="med" len="med"/>
                    </a:lnR>
                    <a:lnT w="9525" cap="flat" cmpd="sng" algn="ctr">
                      <a:solidFill>
                        <a:srgbClr val="8C8273"/>
                      </a:solidFill>
                      <a:prstDash val="solid"/>
                      <a:round/>
                      <a:headEnd type="none" w="med" len="med"/>
                      <a:tailEnd type="none" w="med" len="med"/>
                    </a:lnT>
                    <a:lnB w="9525" cap="flat" cmpd="sng" algn="ctr">
                      <a:solidFill>
                        <a:srgbClr val="8C8273"/>
                      </a:solidFill>
                      <a:prstDash val="solid"/>
                      <a:round/>
                      <a:headEnd type="none" w="med" len="med"/>
                      <a:tailEnd type="none" w="med" len="med"/>
                    </a:lnB>
                  </a:tcPr>
                </a:tc>
              </a:tr>
            </a:tbl>
          </a:graphicData>
        </a:graphic>
      </p:graphicFrame>
      <p:sp>
        <p:nvSpPr>
          <p:cNvPr id="19" name="Text 16"/>
          <p:cNvSpPr txBox="1"/>
          <p:nvPr/>
        </p:nvSpPr>
        <p:spPr>
          <a:xfrm>
            <a:off x="4206240" y="3794760"/>
            <a:ext cx="4297680" cy="548640"/>
          </a:xfrm>
          <a:prstGeom prst="rect">
            <a:avLst/>
          </a:prstGeom>
          <a:noFill/>
          <a:ln/>
        </p:spPr>
        <p:txBody>
          <a:bodyPr wrap="square" lIns="0" tIns="0" rIns="0" bIns="0" rtlCol="0" anchor="t"/>
          <a:lstStyle/>
          <a:p>
            <a:pPr indent="0" marL="0">
              <a:buNone/>
            </a:pPr>
            <a:r>
              <a:rPr lang="en-US" sz="1300" i="1" dirty="0">
                <a:solidFill>
                  <a:schemeClr val="accent4"/>
                </a:solidFill>
              </a:rPr>
              <a:t>Different words, the same meaning: all three are rightly translated “take your mat and go home.”</a:t>
            </a:r>
            <a:endParaRPr lang="en-US" sz="1300" dirty="0"/>
          </a:p>
        </p:txBody>
      </p:sp>
      <p:sp>
        <p:nvSpPr>
          <p:cNvPr id="20" name="Text 17"/>
          <p:cNvSpPr txBox="1"/>
          <p:nvPr/>
        </p:nvSpPr>
        <p:spPr>
          <a:xfrm>
            <a:off x="457200" y="4526280"/>
            <a:ext cx="7589520" cy="228600"/>
          </a:xfrm>
          <a:prstGeom prst="rect">
            <a:avLst/>
          </a:prstGeom>
          <a:noFill/>
          <a:ln/>
        </p:spPr>
        <p:txBody>
          <a:bodyPr wrap="square" lIns="0" tIns="0" rIns="0" bIns="0" rtlCol="0" anchor="ctr"/>
          <a:lstStyle/>
          <a:p>
            <a:pPr indent="0" marL="0">
              <a:buNone/>
            </a:pPr>
            <a:r>
              <a:rPr lang="en-US" sz="1000" dirty="0">
                <a:solidFill>
                  <a:schemeClr val="bg2"/>
                </a:solidFill>
              </a:rPr>
              <a:t>William D. Mounce, Why I Trust the Bible (Zondervan, 2021), on the Synoptic Problem</a:t>
            </a:r>
            <a:endParaRPr lang="en-US" sz="10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85800"/>
          </a:xfrm>
          <a:prstGeom prst="rect">
            <a:avLst/>
          </a:prstGeom>
          <a:noFill/>
          <a:ln/>
        </p:spPr>
        <p:txBody>
          <a:bodyPr wrap="square" lIns="0" tIns="0" rIns="0" bIns="0" rtlCol="0" anchor="ctr"/>
          <a:lstStyle/>
          <a:p>
            <a:pPr indent="0" marL="0">
              <a:buNone/>
            </a:pPr>
            <a:r>
              <a:rPr lang="en-US" sz="3200" b="1" dirty="0">
                <a:solidFill>
                  <a:schemeClr val="bg1"/>
                </a:solidFill>
              </a:rPr>
              <a:t>By the numbers</a:t>
            </a:r>
            <a:endParaRPr lang="en-US" sz="3200" dirty="0"/>
          </a:p>
        </p:txBody>
      </p:sp>
      <p:sp>
        <p:nvSpPr>
          <p:cNvPr id="3" name="card"/>
          <p:cNvSpPr/>
          <p:nvPr/>
        </p:nvSpPr>
        <p:spPr>
          <a:xfrm>
            <a:off x="457200" y="987552"/>
            <a:ext cx="2651760" cy="1024128"/>
          </a:xfrm>
          <a:prstGeom prst="roundRect">
            <a:avLst>
              <a:gd name="adj" fmla="val 7143"/>
            </a:avLst>
          </a:prstGeom>
          <a:solidFill>
            <a:schemeClr val="tx2"/>
          </a:solidFill>
          <a:ln/>
        </p:spPr>
      </p:sp>
      <p:sp>
        <p:nvSpPr>
          <p:cNvPr id="4" name="Text 2"/>
          <p:cNvSpPr txBox="1"/>
          <p:nvPr/>
        </p:nvSpPr>
        <p:spPr>
          <a:xfrm>
            <a:off x="640080" y="1042416"/>
            <a:ext cx="2286000" cy="45720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5,800+</a:t>
            </a:r>
            <a:endParaRPr lang="en-US" sz="2800" dirty="0"/>
          </a:p>
        </p:txBody>
      </p:sp>
      <p:sp>
        <p:nvSpPr>
          <p:cNvPr id="5" name="Text 3"/>
          <p:cNvSpPr txBox="1"/>
          <p:nvPr/>
        </p:nvSpPr>
        <p:spPr>
          <a:xfrm>
            <a:off x="640080" y="1499616"/>
            <a:ext cx="2331720" cy="475488"/>
          </a:xfrm>
          <a:prstGeom prst="rect">
            <a:avLst/>
          </a:prstGeom>
          <a:noFill/>
          <a:ln/>
        </p:spPr>
        <p:txBody>
          <a:bodyPr wrap="square" lIns="0" tIns="0" rIns="0" bIns="0" rtlCol="0" anchor="t"/>
          <a:lstStyle/>
          <a:p>
            <a:pPr indent="0" marL="0">
              <a:buNone/>
            </a:pPr>
            <a:r>
              <a:rPr lang="en-US" sz="1100" dirty="0">
                <a:solidFill>
                  <a:schemeClr val="bg1"/>
                </a:solidFill>
              </a:rPr>
              <a:t>Greek manuscripts of the New Testament</a:t>
            </a:r>
            <a:endParaRPr lang="en-US" sz="1100" dirty="0"/>
          </a:p>
        </p:txBody>
      </p:sp>
      <p:sp>
        <p:nvSpPr>
          <p:cNvPr id="6" name="card"/>
          <p:cNvSpPr/>
          <p:nvPr/>
        </p:nvSpPr>
        <p:spPr>
          <a:xfrm>
            <a:off x="3246120" y="987552"/>
            <a:ext cx="2651760" cy="1024128"/>
          </a:xfrm>
          <a:prstGeom prst="roundRect">
            <a:avLst>
              <a:gd name="adj" fmla="val 7143"/>
            </a:avLst>
          </a:prstGeom>
          <a:solidFill>
            <a:schemeClr val="tx2"/>
          </a:solidFill>
          <a:ln/>
        </p:spPr>
      </p:sp>
      <p:sp>
        <p:nvSpPr>
          <p:cNvPr id="7" name="Text 5"/>
          <p:cNvSpPr txBox="1"/>
          <p:nvPr/>
        </p:nvSpPr>
        <p:spPr>
          <a:xfrm>
            <a:off x="3429000" y="1042416"/>
            <a:ext cx="2286000" cy="45720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1,000×</a:t>
            </a:r>
            <a:endParaRPr lang="en-US" sz="2800" dirty="0"/>
          </a:p>
        </p:txBody>
      </p:sp>
      <p:sp>
        <p:nvSpPr>
          <p:cNvPr id="8" name="Text 6"/>
          <p:cNvSpPr txBox="1"/>
          <p:nvPr/>
        </p:nvSpPr>
        <p:spPr>
          <a:xfrm>
            <a:off x="3429000" y="1499616"/>
            <a:ext cx="2331720" cy="475488"/>
          </a:xfrm>
          <a:prstGeom prst="rect">
            <a:avLst/>
          </a:prstGeom>
          <a:noFill/>
          <a:ln/>
        </p:spPr>
        <p:txBody>
          <a:bodyPr wrap="square" lIns="0" tIns="0" rIns="0" bIns="0" rtlCol="0" anchor="t"/>
          <a:lstStyle/>
          <a:p>
            <a:pPr indent="0" marL="0">
              <a:buNone/>
            </a:pPr>
            <a:r>
              <a:rPr lang="en-US" sz="1100" dirty="0">
                <a:solidFill>
                  <a:schemeClr val="bg1"/>
                </a:solidFill>
              </a:rPr>
              <a:t>more manuscript data than the average classical author</a:t>
            </a:r>
            <a:endParaRPr lang="en-US" sz="1100" dirty="0"/>
          </a:p>
        </p:txBody>
      </p:sp>
      <p:sp>
        <p:nvSpPr>
          <p:cNvPr id="9" name="card"/>
          <p:cNvSpPr/>
          <p:nvPr/>
        </p:nvSpPr>
        <p:spPr>
          <a:xfrm>
            <a:off x="6035040" y="987552"/>
            <a:ext cx="2651760" cy="1024128"/>
          </a:xfrm>
          <a:prstGeom prst="roundRect">
            <a:avLst>
              <a:gd name="adj" fmla="val 7143"/>
            </a:avLst>
          </a:prstGeom>
          <a:solidFill>
            <a:schemeClr val="tx2"/>
          </a:solidFill>
          <a:ln/>
        </p:spPr>
      </p:sp>
      <p:sp>
        <p:nvSpPr>
          <p:cNvPr id="10" name="Text 8"/>
          <p:cNvSpPr txBox="1"/>
          <p:nvPr/>
        </p:nvSpPr>
        <p:spPr>
          <a:xfrm>
            <a:off x="6217920" y="1042416"/>
            <a:ext cx="2286000" cy="457200"/>
          </a:xfrm>
          <a:prstGeom prst="rect">
            <a:avLst/>
          </a:prstGeom>
          <a:noFill/>
          <a:ln/>
        </p:spPr>
        <p:txBody>
          <a:bodyPr wrap="square" lIns="0" tIns="0" rIns="0" bIns="0" rtlCol="0" anchor="ctr"/>
          <a:lstStyle/>
          <a:p>
            <a:pPr indent="0" marL="0">
              <a:buNone/>
            </a:pPr>
            <a:r>
              <a:rPr lang="en-US" sz="2800" b="1" dirty="0">
                <a:solidFill>
                  <a:schemeClr val="accent4"/>
                </a:solidFill>
                <a:latin typeface="Cambria" pitchFamily="34" charset="0"/>
                <a:ea typeface="Cambria" pitchFamily="34" charset="-122"/>
                <a:cs typeface="Cambria" pitchFamily="34" charset="-120"/>
              </a:rPr>
              <a:t>&lt; 1%</a:t>
            </a:r>
            <a:endParaRPr lang="en-US" sz="2800" dirty="0"/>
          </a:p>
        </p:txBody>
      </p:sp>
      <p:sp>
        <p:nvSpPr>
          <p:cNvPr id="11" name="Text 9"/>
          <p:cNvSpPr txBox="1"/>
          <p:nvPr/>
        </p:nvSpPr>
        <p:spPr>
          <a:xfrm>
            <a:off x="6217920" y="1499616"/>
            <a:ext cx="2331720" cy="475488"/>
          </a:xfrm>
          <a:prstGeom prst="rect">
            <a:avLst/>
          </a:prstGeom>
          <a:noFill/>
          <a:ln/>
        </p:spPr>
        <p:txBody>
          <a:bodyPr wrap="square" lIns="0" tIns="0" rIns="0" bIns="0" rtlCol="0" anchor="t"/>
          <a:lstStyle/>
          <a:p>
            <a:pPr indent="0" marL="0">
              <a:buNone/>
            </a:pPr>
            <a:r>
              <a:rPr lang="en-US" sz="1100" dirty="0">
                <a:solidFill>
                  <a:schemeClr val="bg1"/>
                </a:solidFill>
              </a:rPr>
              <a:t>of 400,000 variants both change the meaning and could be original</a:t>
            </a:r>
            <a:endParaRPr lang="en-US" sz="1100" dirty="0"/>
          </a:p>
        </p:txBody>
      </p:sp>
      <p:sp>
        <p:nvSpPr>
          <p:cNvPr id="12" name="card"/>
          <p:cNvSpPr/>
          <p:nvPr/>
        </p:nvSpPr>
        <p:spPr>
          <a:xfrm>
            <a:off x="457200" y="2103120"/>
            <a:ext cx="2651760" cy="1024128"/>
          </a:xfrm>
          <a:prstGeom prst="roundRect">
            <a:avLst>
              <a:gd name="adj" fmla="val 7143"/>
            </a:avLst>
          </a:prstGeom>
          <a:solidFill>
            <a:schemeClr val="tx2"/>
          </a:solidFill>
          <a:ln/>
        </p:spPr>
      </p:sp>
      <p:sp>
        <p:nvSpPr>
          <p:cNvPr id="13" name="Text 11"/>
          <p:cNvSpPr txBox="1"/>
          <p:nvPr/>
        </p:nvSpPr>
        <p:spPr>
          <a:xfrm>
            <a:off x="640080" y="2157984"/>
            <a:ext cx="2286000" cy="45720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1 million+</a:t>
            </a:r>
            <a:endParaRPr lang="en-US" sz="2800" dirty="0"/>
          </a:p>
        </p:txBody>
      </p:sp>
      <p:sp>
        <p:nvSpPr>
          <p:cNvPr id="14" name="Text 12"/>
          <p:cNvSpPr txBox="1"/>
          <p:nvPr/>
        </p:nvSpPr>
        <p:spPr>
          <a:xfrm>
            <a:off x="640080" y="2615184"/>
            <a:ext cx="2331720" cy="475488"/>
          </a:xfrm>
          <a:prstGeom prst="rect">
            <a:avLst/>
          </a:prstGeom>
          <a:noFill/>
          <a:ln/>
        </p:spPr>
        <p:txBody>
          <a:bodyPr wrap="square" lIns="0" tIns="0" rIns="0" bIns="0" rtlCol="0" anchor="t"/>
          <a:lstStyle/>
          <a:p>
            <a:pPr indent="0" marL="0">
              <a:buNone/>
            </a:pPr>
            <a:r>
              <a:rPr lang="en-US" sz="1100" dirty="0">
                <a:solidFill>
                  <a:schemeClr val="bg1"/>
                </a:solidFill>
              </a:rPr>
              <a:t>New Testament quotations in the church fathers</a:t>
            </a:r>
            <a:endParaRPr lang="en-US" sz="1100" dirty="0"/>
          </a:p>
        </p:txBody>
      </p:sp>
      <p:sp>
        <p:nvSpPr>
          <p:cNvPr id="15" name="card"/>
          <p:cNvSpPr/>
          <p:nvPr/>
        </p:nvSpPr>
        <p:spPr>
          <a:xfrm>
            <a:off x="3246120" y="2103120"/>
            <a:ext cx="2651760" cy="1024128"/>
          </a:xfrm>
          <a:prstGeom prst="roundRect">
            <a:avLst>
              <a:gd name="adj" fmla="val 7143"/>
            </a:avLst>
          </a:prstGeom>
          <a:solidFill>
            <a:schemeClr val="tx2"/>
          </a:solidFill>
          <a:ln/>
        </p:spPr>
      </p:sp>
      <p:sp>
        <p:nvSpPr>
          <p:cNvPr id="16" name="Text 14"/>
          <p:cNvSpPr txBox="1"/>
          <p:nvPr/>
        </p:nvSpPr>
        <p:spPr>
          <a:xfrm>
            <a:off x="3429000" y="2157984"/>
            <a:ext cx="2286000" cy="45720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1,000 yrs</a:t>
            </a:r>
            <a:endParaRPr lang="en-US" sz="2800" dirty="0"/>
          </a:p>
        </p:txBody>
      </p:sp>
      <p:sp>
        <p:nvSpPr>
          <p:cNvPr id="17" name="Text 15"/>
          <p:cNvSpPr txBox="1"/>
          <p:nvPr/>
        </p:nvSpPr>
        <p:spPr>
          <a:xfrm>
            <a:off x="3429000" y="2615184"/>
            <a:ext cx="2331720" cy="475488"/>
          </a:xfrm>
          <a:prstGeom prst="rect">
            <a:avLst/>
          </a:prstGeom>
          <a:noFill/>
          <a:ln/>
        </p:spPr>
        <p:txBody>
          <a:bodyPr wrap="square" lIns="0" tIns="0" rIns="0" bIns="0" rtlCol="0" anchor="t"/>
          <a:lstStyle/>
          <a:p>
            <a:pPr indent="0" marL="0">
              <a:buNone/>
            </a:pPr>
            <a:r>
              <a:rPr lang="en-US" sz="1100" dirty="0">
                <a:solidFill>
                  <a:schemeClr val="bg1"/>
                </a:solidFill>
              </a:rPr>
              <a:t>older: Dead Sea Isaiah scrolls, over 95% word for word the same</a:t>
            </a:r>
            <a:endParaRPr lang="en-US" sz="1100" dirty="0"/>
          </a:p>
        </p:txBody>
      </p:sp>
      <p:sp>
        <p:nvSpPr>
          <p:cNvPr id="18" name="card"/>
          <p:cNvSpPr/>
          <p:nvPr/>
        </p:nvSpPr>
        <p:spPr>
          <a:xfrm>
            <a:off x="6035040" y="2103120"/>
            <a:ext cx="2651760" cy="1024128"/>
          </a:xfrm>
          <a:prstGeom prst="roundRect">
            <a:avLst>
              <a:gd name="adj" fmla="val 7143"/>
            </a:avLst>
          </a:prstGeom>
          <a:solidFill>
            <a:schemeClr val="tx2"/>
          </a:solidFill>
          <a:ln/>
        </p:spPr>
      </p:sp>
      <p:sp>
        <p:nvSpPr>
          <p:cNvPr id="19" name="Text 17"/>
          <p:cNvSpPr txBox="1"/>
          <p:nvPr/>
        </p:nvSpPr>
        <p:spPr>
          <a:xfrm>
            <a:off x="6217920" y="2157984"/>
            <a:ext cx="2286000" cy="457200"/>
          </a:xfrm>
          <a:prstGeom prst="rect">
            <a:avLst/>
          </a:prstGeom>
          <a:noFill/>
          <a:ln/>
        </p:spPr>
        <p:txBody>
          <a:bodyPr wrap="square" lIns="0" tIns="0" rIns="0" bIns="0" rtlCol="0" anchor="ctr"/>
          <a:lstStyle/>
          <a:p>
            <a:pPr indent="0" marL="0">
              <a:buNone/>
            </a:pPr>
            <a:r>
              <a:rPr lang="en-US" sz="2800" b="1" dirty="0">
                <a:solidFill>
                  <a:schemeClr val="accent4"/>
                </a:solidFill>
                <a:latin typeface="Cambria" pitchFamily="34" charset="0"/>
                <a:ea typeface="Cambria" pitchFamily="34" charset="-122"/>
                <a:cs typeface="Cambria" pitchFamily="34" charset="-120"/>
              </a:rPr>
              <a:t>Decades</a:t>
            </a:r>
            <a:endParaRPr lang="en-US" sz="2800" dirty="0"/>
          </a:p>
        </p:txBody>
      </p:sp>
      <p:sp>
        <p:nvSpPr>
          <p:cNvPr id="20" name="Text 18"/>
          <p:cNvSpPr txBox="1"/>
          <p:nvPr/>
        </p:nvSpPr>
        <p:spPr>
          <a:xfrm>
            <a:off x="6217920" y="2615184"/>
            <a:ext cx="2331720" cy="475488"/>
          </a:xfrm>
          <a:prstGeom prst="rect">
            <a:avLst/>
          </a:prstGeom>
          <a:noFill/>
          <a:ln/>
        </p:spPr>
        <p:txBody>
          <a:bodyPr wrap="square" lIns="0" tIns="0" rIns="0" bIns="0" rtlCol="0" anchor="t"/>
          <a:lstStyle/>
          <a:p>
            <a:pPr indent="0" marL="0">
              <a:buNone/>
            </a:pPr>
            <a:r>
              <a:rPr lang="en-US" sz="1100" dirty="0">
                <a:solidFill>
                  <a:schemeClr val="bg1"/>
                </a:solidFill>
              </a:rPr>
              <a:t>from John’s Gospel to its earliest copy, P52; 500+ years for classical authors</a:t>
            </a:r>
            <a:endParaRPr lang="en-US" sz="1100" dirty="0"/>
          </a:p>
        </p:txBody>
      </p:sp>
      <p:sp>
        <p:nvSpPr>
          <p:cNvPr id="21" name="card"/>
          <p:cNvSpPr/>
          <p:nvPr/>
        </p:nvSpPr>
        <p:spPr>
          <a:xfrm>
            <a:off x="457200" y="3218688"/>
            <a:ext cx="2651760" cy="1024128"/>
          </a:xfrm>
          <a:prstGeom prst="roundRect">
            <a:avLst>
              <a:gd name="adj" fmla="val 7143"/>
            </a:avLst>
          </a:prstGeom>
          <a:solidFill>
            <a:schemeClr val="tx2"/>
          </a:solidFill>
          <a:ln/>
        </p:spPr>
      </p:sp>
      <p:sp>
        <p:nvSpPr>
          <p:cNvPr id="22" name="Text 20"/>
          <p:cNvSpPr txBox="1"/>
          <p:nvPr/>
        </p:nvSpPr>
        <p:spPr>
          <a:xfrm>
            <a:off x="640080" y="3273552"/>
            <a:ext cx="2286000" cy="45720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 5 yrs</a:t>
            </a:r>
            <a:endParaRPr lang="en-US" sz="2800" dirty="0"/>
          </a:p>
        </p:txBody>
      </p:sp>
      <p:sp>
        <p:nvSpPr>
          <p:cNvPr id="23" name="Text 21"/>
          <p:cNvSpPr txBox="1"/>
          <p:nvPr/>
        </p:nvSpPr>
        <p:spPr>
          <a:xfrm>
            <a:off x="640080" y="3730752"/>
            <a:ext cx="2331720" cy="475488"/>
          </a:xfrm>
          <a:prstGeom prst="rect">
            <a:avLst/>
          </a:prstGeom>
          <a:noFill/>
          <a:ln/>
        </p:spPr>
        <p:txBody>
          <a:bodyPr wrap="square" lIns="0" tIns="0" rIns="0" bIns="0" rtlCol="0" anchor="t"/>
          <a:lstStyle/>
          <a:p>
            <a:pPr indent="0" marL="0">
              <a:buNone/>
            </a:pPr>
            <a:r>
              <a:rPr lang="en-US" sz="1100" dirty="0">
                <a:solidFill>
                  <a:schemeClr val="bg1"/>
                </a:solidFill>
              </a:rPr>
              <a:t>from the crucifixion to the creed Paul records in 1 Corinthians 15</a:t>
            </a:r>
            <a:endParaRPr lang="en-US" sz="1100" dirty="0"/>
          </a:p>
        </p:txBody>
      </p:sp>
      <p:sp>
        <p:nvSpPr>
          <p:cNvPr id="24" name="card"/>
          <p:cNvSpPr/>
          <p:nvPr/>
        </p:nvSpPr>
        <p:spPr>
          <a:xfrm>
            <a:off x="3246120" y="3218688"/>
            <a:ext cx="2651760" cy="1024128"/>
          </a:xfrm>
          <a:prstGeom prst="roundRect">
            <a:avLst>
              <a:gd name="adj" fmla="val 7143"/>
            </a:avLst>
          </a:prstGeom>
          <a:solidFill>
            <a:schemeClr val="tx2"/>
          </a:solidFill>
          <a:ln/>
        </p:spPr>
      </p:sp>
      <p:sp>
        <p:nvSpPr>
          <p:cNvPr id="25" name="Text 23"/>
          <p:cNvSpPr txBox="1"/>
          <p:nvPr/>
        </p:nvSpPr>
        <p:spPr>
          <a:xfrm>
            <a:off x="3429000" y="3273552"/>
            <a:ext cx="2286000" cy="45720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500+</a:t>
            </a:r>
            <a:endParaRPr lang="en-US" sz="2800" dirty="0"/>
          </a:p>
        </p:txBody>
      </p:sp>
      <p:sp>
        <p:nvSpPr>
          <p:cNvPr id="26" name="Text 24"/>
          <p:cNvSpPr txBox="1"/>
          <p:nvPr/>
        </p:nvSpPr>
        <p:spPr>
          <a:xfrm>
            <a:off x="3429000" y="3730752"/>
            <a:ext cx="2331720" cy="475488"/>
          </a:xfrm>
          <a:prstGeom prst="rect">
            <a:avLst/>
          </a:prstGeom>
          <a:noFill/>
          <a:ln/>
        </p:spPr>
        <p:txBody>
          <a:bodyPr wrap="square" lIns="0" tIns="0" rIns="0" bIns="0" rtlCol="0" anchor="t"/>
          <a:lstStyle/>
          <a:p>
            <a:pPr indent="0" marL="0">
              <a:buNone/>
            </a:pPr>
            <a:r>
              <a:rPr lang="en-US" sz="1100" dirty="0">
                <a:solidFill>
                  <a:schemeClr val="bg1"/>
                </a:solidFill>
              </a:rPr>
              <a:t>witnesses to the risen Jesus, most still alive when Paul wrote</a:t>
            </a:r>
            <a:endParaRPr lang="en-US" sz="1100" dirty="0"/>
          </a:p>
        </p:txBody>
      </p:sp>
      <p:sp>
        <p:nvSpPr>
          <p:cNvPr id="27" name="card"/>
          <p:cNvSpPr/>
          <p:nvPr/>
        </p:nvSpPr>
        <p:spPr>
          <a:xfrm>
            <a:off x="6035040" y="3218688"/>
            <a:ext cx="2651760" cy="1024128"/>
          </a:xfrm>
          <a:prstGeom prst="roundRect">
            <a:avLst>
              <a:gd name="adj" fmla="val 7143"/>
            </a:avLst>
          </a:prstGeom>
          <a:solidFill>
            <a:schemeClr val="tx2"/>
          </a:solidFill>
          <a:ln/>
        </p:spPr>
      </p:sp>
      <p:sp>
        <p:nvSpPr>
          <p:cNvPr id="28" name="Text 26"/>
          <p:cNvSpPr txBox="1"/>
          <p:nvPr/>
        </p:nvSpPr>
        <p:spPr>
          <a:xfrm>
            <a:off x="6217920" y="3273552"/>
            <a:ext cx="2286000" cy="457200"/>
          </a:xfrm>
          <a:prstGeom prst="rect">
            <a:avLst/>
          </a:prstGeom>
          <a:noFill/>
          <a:ln/>
        </p:spPr>
        <p:txBody>
          <a:bodyPr wrap="square" lIns="0" tIns="0" rIns="0" bIns="0" rtlCol="0" anchor="ctr"/>
          <a:lstStyle/>
          <a:p>
            <a:pPr indent="0" marL="0">
              <a:buNone/>
            </a:pPr>
            <a:r>
              <a:rPr lang="en-US" sz="2800" b="1" dirty="0">
                <a:solidFill>
                  <a:schemeClr val="accent4"/>
                </a:solidFill>
                <a:latin typeface="Cambria" pitchFamily="34" charset="0"/>
                <a:ea typeface="Cambria" pitchFamily="34" charset="-122"/>
                <a:cs typeface="Cambria" pitchFamily="34" charset="-120"/>
              </a:rPr>
              <a:t>4,190</a:t>
            </a:r>
            <a:endParaRPr lang="en-US" sz="2800" dirty="0"/>
          </a:p>
        </p:txBody>
      </p:sp>
      <p:sp>
        <p:nvSpPr>
          <p:cNvPr id="29" name="Text 27"/>
          <p:cNvSpPr txBox="1"/>
          <p:nvPr/>
        </p:nvSpPr>
        <p:spPr>
          <a:xfrm>
            <a:off x="6217920" y="3730752"/>
            <a:ext cx="2331720" cy="475488"/>
          </a:xfrm>
          <a:prstGeom prst="rect">
            <a:avLst/>
          </a:prstGeom>
          <a:noFill/>
          <a:ln/>
        </p:spPr>
        <p:txBody>
          <a:bodyPr wrap="square" lIns="0" tIns="0" rIns="0" bIns="0" rtlCol="0" anchor="t"/>
          <a:lstStyle/>
          <a:p>
            <a:pPr indent="0" marL="0">
              <a:buNone/>
            </a:pPr>
            <a:r>
              <a:rPr lang="en-US" sz="1100" dirty="0">
                <a:solidFill>
                  <a:schemeClr val="bg1"/>
                </a:solidFill>
              </a:rPr>
              <a:t>languages with at least some Scripture</a:t>
            </a:r>
            <a:endParaRPr lang="en-US" sz="1100" dirty="0"/>
          </a:p>
        </p:txBody>
      </p:sp>
      <p:sp>
        <p:nvSpPr>
          <p:cNvPr id="30" name="Text 28"/>
          <p:cNvSpPr txBox="1"/>
          <p:nvPr/>
        </p:nvSpPr>
        <p:spPr>
          <a:xfrm>
            <a:off x="457200" y="4389120"/>
            <a:ext cx="8229600" cy="320040"/>
          </a:xfrm>
          <a:prstGeom prst="rect">
            <a:avLst/>
          </a:prstGeom>
          <a:noFill/>
          <a:ln/>
        </p:spPr>
        <p:txBody>
          <a:bodyPr wrap="square" lIns="0" tIns="0" rIns="0" bIns="0" rtlCol="0" anchor="ctr"/>
          <a:lstStyle/>
          <a:p>
            <a:pPr algn="ctr" indent="0" marL="0">
              <a:buNone/>
            </a:pPr>
            <a:r>
              <a:rPr lang="en-US" sz="1600" i="1" dirty="0">
                <a:solidFill>
                  <a:schemeClr val="accent1"/>
                </a:solidFill>
              </a:rPr>
              <a:t>Treated like any other historical book, it is neither a fairy tale nor just another book.</a:t>
            </a:r>
            <a:endParaRPr lang="en-US" sz="1600" dirty="0"/>
          </a:p>
        </p:txBody>
      </p:sp>
      <p:sp>
        <p:nvSpPr>
          <p:cNvPr id="25" name="Slide Number Placeholder 0"/>
          <p:cNvSpPr>
            <a:spLocks noGrp="1"/>
          </p:cNvSpPr>
          <p:nvPr>
            <p:ph type="sldNum" sz="quarter" idx="4294967295"/>
          </p:nvPr>
        </p:nvSpPr>
        <p:spPr>
          <a:xfrm>
            <a:off x="8229600" y="4754880"/>
            <a:ext cx="54864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67</a:t>
            </a:fld>
            <a:endParaRPr lang="en-US"/>
          </a:p>
        </p:txBody>
      </p:sp>
    </p:spTree>
  </p:cSld>
  <p:clrMapOvr>
    <a:masterClrMapping/>
  </p:clrMapOvr>
</p:sld>
</file>

<file path=ppt/theme/theme1.xml><?xml version="1.0" encoding="utf-8"?>
<a:theme xmlns:a="http://schemas.openxmlformats.org/drawingml/2006/main" name="Chalk and Parchment">
  <a:themeElements>
    <a:clrScheme name="Chalk and Parchment">
      <a:dk1>
        <a:srgbClr val="1C1C1E"/>
      </a:dk1>
      <a:lt1>
        <a:srgbClr val="FFFFFF"/>
      </a:lt1>
      <a:dk2>
        <a:srgbClr val="2C2A27"/>
      </a:dk2>
      <a:lt2>
        <a:srgbClr val="D9D1C3"/>
      </a:lt2>
      <a:accent1>
        <a:srgbClr val="E0A42B"/>
      </a:accent1>
      <a:accent2>
        <a:srgbClr val="D9534F"/>
      </a:accent2>
      <a:accent3>
        <a:srgbClr val="5AAEE6"/>
      </a:accent3>
      <a:accent4>
        <a:srgbClr val="8DC063"/>
      </a:accent4>
      <a:accent5>
        <a:srgbClr val="B48FD9"/>
      </a:accent5>
      <a:accent6>
        <a:srgbClr val="8C8273"/>
      </a:accent6>
      <a:hlink>
        <a:srgbClr val="5AAEE6"/>
      </a:hlink>
      <a:folHlink>
        <a:srgbClr val="B48FD9"/>
      </a:folHlink>
    </a:clrScheme>
    <a:fontScheme name="Chalk and Parchment">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67</Slides>
  <Notes>67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67</vt:i4>
      </vt:variant>
    </vt:vector>
  </HeadingPairs>
  <TitlesOfParts>
    <vt:vector size="7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Reliability of the Bible: A Book Like No Other</dc:title>
  <dc:subject>PptxGenJS Presentation</dc:subject>
  <dc:creator>Joshua Witt</dc:creator>
  <cp:lastModifiedBy>Joshua Witt</cp:lastModifiedBy>
  <cp:revision>1</cp:revision>
  <dcterms:created xsi:type="dcterms:W3CDTF">2026-10-21T23:34:21Z</dcterms:created>
  <dcterms:modified xsi:type="dcterms:W3CDTF">2026-10-21T23:34:21Z</dcterms:modified>
</cp:coreProperties>
</file>